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74" r:id="rId17"/>
    <p:sldId id="272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ril Gainaux" initials="CG" lastIdx="1" clrIdx="0">
    <p:extLst>
      <p:ext uri="{19B8F6BF-5375-455C-9EA6-DF929625EA0E}">
        <p15:presenceInfo xmlns:p15="http://schemas.microsoft.com/office/powerpoint/2012/main" userId="Cyril Gaina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831"/>
  </p:normalViewPr>
  <p:slideViewPr>
    <p:cSldViewPr snapToGrid="0" snapToObjects="1">
      <p:cViewPr varScale="1">
        <p:scale>
          <a:sx n="131" d="100"/>
          <a:sy n="131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09T19:38:46.124" idx="1">
    <p:pos x="10" y="10"/>
    <p:text>Cette première activité pourrait donner lieu à des prolongements que j’exposerai l’après-midi de la seconde journée. 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99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2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99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2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1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9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1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3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8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6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8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https://m.media-amazon.com/images/I/51R273MKRQL._SX410_BO1,204,203,200_.jpg" TargetMode="External"/><Relationship Id="rId7" Type="http://schemas.openxmlformats.org/officeDocument/2006/relationships/image" Target="../media/image9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https://souffle14.com/wp-content/uploads/2021/10/invitation-au-voyage-%C2%A9-francois-louchet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2Sp2u_JN5I" TargetMode="External"/><Relationship Id="rId3" Type="http://schemas.openxmlformats.org/officeDocument/2006/relationships/hyperlink" Target="https://www.youtube.com/watch?v=VNw9-kXh_zQ" TargetMode="External"/><Relationship Id="rId7" Type="http://schemas.openxmlformats.org/officeDocument/2006/relationships/hyperlink" Target="https://www.youtube.com/watch?v=7Cj1lrkG0kQ&amp;t=70s" TargetMode="External"/><Relationship Id="rId2" Type="http://schemas.openxmlformats.org/officeDocument/2006/relationships/hyperlink" Target="https://www.air-journal.fr/2021-05-18-air-france-klm-une-pub-sans-avion-pour-flying-blue-video-522790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peaA4QleZ0" TargetMode="External"/><Relationship Id="rId5" Type="http://schemas.openxmlformats.org/officeDocument/2006/relationships/hyperlink" Target="https://www.youtube.com/watch?v=KIQoq0mhBwE" TargetMode="External"/><Relationship Id="rId4" Type="http://schemas.openxmlformats.org/officeDocument/2006/relationships/hyperlink" Target="https://www.youtube.com/watch?v=--eHMGd9pe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QKyMO4G_o" TargetMode="External"/><Relationship Id="rId2" Type="http://schemas.openxmlformats.org/officeDocument/2006/relationships/hyperlink" Target="https://www.youtube.com/watch?v=vuI2aJolK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u0EyU-Fq5A" TargetMode="External"/><Relationship Id="rId5" Type="http://schemas.openxmlformats.org/officeDocument/2006/relationships/hyperlink" Target="https://www.youtube.com/watch?v=1OLyAVRc9xI" TargetMode="External"/><Relationship Id="rId4" Type="http://schemas.openxmlformats.org/officeDocument/2006/relationships/hyperlink" Target="https://www.youtube.com/watch?v=XZ6_Kfsb7k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tPl_bUPk8" TargetMode="External"/><Relationship Id="rId2" Type="http://schemas.openxmlformats.org/officeDocument/2006/relationships/hyperlink" Target="https://www.youtube.com/watch?v=PMqUipLGNv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3oSI4sLMR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LLbCY9L4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sashadrutskoy.com/sd/wp-content/uploads/2020/09/outdoorsthumb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9DF66-CFF4-3A44-8694-6C9590B64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43665"/>
            <a:ext cx="8991600" cy="2488999"/>
          </a:xfrm>
        </p:spPr>
        <p:txBody>
          <a:bodyPr/>
          <a:lstStyle/>
          <a:p>
            <a:r>
              <a:rPr lang="fr-FR" dirty="0"/>
              <a:t>Stage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invitation au voyage...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B9C99A-9416-EF4E-98C2-47C75558C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06462"/>
            <a:ext cx="6801612" cy="1185976"/>
          </a:xfrm>
        </p:spPr>
        <p:txBody>
          <a:bodyPr>
            <a:normAutofit/>
          </a:bodyPr>
          <a:lstStyle/>
          <a:p>
            <a:r>
              <a:rPr lang="fr-FR" sz="4400" dirty="0"/>
              <a:t>Ouvertures du thème</a:t>
            </a:r>
          </a:p>
        </p:txBody>
      </p:sp>
    </p:spTree>
    <p:extLst>
      <p:ext uri="{BB962C8B-B14F-4D97-AF65-F5344CB8AC3E}">
        <p14:creationId xmlns:p14="http://schemas.microsoft.com/office/powerpoint/2010/main" val="265900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(2)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1" y="1367623"/>
            <a:ext cx="11941282" cy="53432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Questionnaire non évalué et distribué aux étudiant(e)s de 1</a:t>
            </a:r>
            <a:r>
              <a:rPr lang="fr-FR" sz="2800" b="1" baseline="30000" dirty="0"/>
              <a:t>ère</a:t>
            </a:r>
            <a:r>
              <a:rPr lang="fr-FR" sz="2800" b="1" dirty="0"/>
              <a:t> année en tout début d’année comme une évaluation initiale. Une analyse collective du document a préparé cette écriture.</a:t>
            </a:r>
          </a:p>
          <a:p>
            <a:pPr marL="0" indent="0" algn="just">
              <a:buNone/>
            </a:pPr>
            <a:r>
              <a:rPr lang="fr-FR" dirty="0"/>
              <a:t>L’année prochaine, votre premier thème sera « Invitation au voyage » (2022-2024). Regardez attentivement le document projeté et répondez au questionnaire ci-dessous. </a:t>
            </a:r>
            <a:r>
              <a:rPr lang="fr-FR" u="sng" dirty="0"/>
              <a:t>Référence</a:t>
            </a:r>
            <a:r>
              <a:rPr lang="fr-FR" dirty="0"/>
              <a:t> : </a:t>
            </a:r>
            <a:r>
              <a:rPr lang="fr-FR" i="1" dirty="0"/>
              <a:t>Phuket, Thaïlande</a:t>
            </a:r>
            <a:r>
              <a:rPr lang="fr-FR" dirty="0"/>
              <a:t> (2016), photographie de </a:t>
            </a:r>
            <a:r>
              <a:rPr lang="fr-FR" dirty="0" err="1"/>
              <a:t>Nutkamol</a:t>
            </a:r>
            <a:r>
              <a:rPr lang="fr-FR" dirty="0"/>
              <a:t> </a:t>
            </a:r>
            <a:r>
              <a:rPr lang="fr-FR" dirty="0" err="1"/>
              <a:t>Komolvanich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 </a:t>
            </a:r>
            <a:r>
              <a:rPr lang="fr-FR" b="1" dirty="0"/>
              <a:t>Travail d’écriture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1. Dans un très bref paragraphe (avec un alinéa), présentez le document en reprenant ses références et en ajoutant le genre/type de document auquel on a affaire. </a:t>
            </a:r>
          </a:p>
          <a:p>
            <a:pPr marL="0" indent="0" algn="just">
              <a:buNone/>
            </a:pPr>
            <a:r>
              <a:rPr lang="fr-FR" dirty="0"/>
              <a:t>2. Dans un second paragraphe (avec alinéa) plus long, décrivez de manière organisée et objective ce document.  - A la lecture de votre paragraphe, je dois être en mesure de « voir » clairement l’essentiel de ce document sans l’avoir sous les yeux.</a:t>
            </a:r>
          </a:p>
          <a:p>
            <a:pPr marL="0" indent="0" algn="just">
              <a:buNone/>
            </a:pPr>
            <a:r>
              <a:rPr lang="fr-FR" dirty="0"/>
              <a:t>3. Dans un dernier paragraphe (avec alinéa), expliquez dans quelle mesure ce document pourrait être une illustration du thème « Invitation au voyage... ».</a:t>
            </a:r>
          </a:p>
          <a:p>
            <a:pPr marL="0" indent="0" algn="just">
              <a:buNone/>
            </a:pPr>
            <a:r>
              <a:rPr lang="fr-FR" dirty="0"/>
              <a:t>Dans cette écriture, vous veillerez à la présentation, à la variété et à la correction de l’expression.</a:t>
            </a:r>
          </a:p>
          <a:p>
            <a:pPr marL="0" indent="0" algn="just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03747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(2)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1" y="1224501"/>
            <a:ext cx="11941282" cy="5701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La correction de ce questionnaire a donné lieu :</a:t>
            </a:r>
          </a:p>
          <a:p>
            <a:pPr algn="just">
              <a:buFontTx/>
              <a:buChar char="-"/>
            </a:pPr>
            <a:r>
              <a:rPr lang="fr-FR" sz="2800" dirty="0"/>
              <a:t>à une </a:t>
            </a:r>
            <a:r>
              <a:rPr lang="fr-FR" sz="2800" b="1" dirty="0"/>
              <a:t>fiche « Améliorer son expression » </a:t>
            </a:r>
            <a:r>
              <a:rPr lang="fr-FR" sz="2800" dirty="0"/>
              <a:t>à partir d’extraits des copies pour mettre en valeur les réussites en expression (phrases, paragraphes) et pour demander aux étudiant(e)s de repérer et corriger les maladresses et les incorrections d’autres passages.</a:t>
            </a:r>
          </a:p>
          <a:p>
            <a:pPr algn="just">
              <a:buFontTx/>
              <a:buChar char="-"/>
            </a:pPr>
            <a:r>
              <a:rPr lang="fr-FR" sz="2800" dirty="0"/>
              <a:t>à une </a:t>
            </a:r>
            <a:r>
              <a:rPr lang="fr-FR" sz="2800" b="1" dirty="0"/>
              <a:t>fiche-bilan sur l’interprétation de l’image </a:t>
            </a:r>
            <a:r>
              <a:rPr lang="fr-FR" sz="2800" dirty="0"/>
              <a:t>conçue à partir d’extraits de copies autour de trois « axes »</a:t>
            </a:r>
          </a:p>
          <a:p>
            <a:pPr lvl="1" algn="just">
              <a:buFontTx/>
              <a:buChar char="-"/>
            </a:pPr>
            <a:r>
              <a:rPr lang="fr-FR" sz="2600" dirty="0"/>
              <a:t>un cadre de rêve qui invite au voyage (+ selfie)</a:t>
            </a:r>
          </a:p>
          <a:p>
            <a:pPr lvl="1" algn="just">
              <a:buFontTx/>
              <a:buChar char="-"/>
            </a:pPr>
            <a:r>
              <a:rPr lang="fr-FR" sz="2600" dirty="0"/>
              <a:t>un moyen de transport, un avion touristique, qui facilite les longs voyages</a:t>
            </a:r>
          </a:p>
          <a:p>
            <a:pPr lvl="1" algn="just">
              <a:buFontTx/>
              <a:buChar char="-"/>
            </a:pPr>
            <a:r>
              <a:rPr lang="fr-FR" sz="2600" dirty="0"/>
              <a:t>un avion au-dessus d’une plage qui provoque des pollutions (sonore, visuelle, atmosphérique, peut-être olfactive) et gâche la photographie de la maman avec ses enfants distraits par l’avion.</a:t>
            </a:r>
          </a:p>
          <a:p>
            <a:pPr algn="just"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12534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(2)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1" y="1224501"/>
            <a:ext cx="11941282" cy="5701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Pour une autre ouverture du thème, je proposerais une démarche plus progressive sur le même support :</a:t>
            </a:r>
          </a:p>
          <a:p>
            <a:pPr marL="0" indent="0" algn="just">
              <a:buNone/>
            </a:pPr>
            <a:r>
              <a:rPr lang="fr-FR" sz="2800" dirty="0"/>
              <a:t>1/ </a:t>
            </a:r>
            <a:r>
              <a:rPr lang="fr-FR" sz="2800" u="sng" dirty="0"/>
              <a:t>Analyse de la photographie avec la partie supérieure (l’avion) rognée</a:t>
            </a:r>
          </a:p>
          <a:p>
            <a:pPr marL="0" indent="0" algn="just">
              <a:buNone/>
            </a:pPr>
            <a:endParaRPr lang="fr-FR" sz="2800" u="sng" dirty="0"/>
          </a:p>
          <a:p>
            <a:pPr marL="0" indent="0" algn="just">
              <a:buNone/>
            </a:pPr>
            <a:endParaRPr lang="fr-FR" sz="2800" u="sng" dirty="0"/>
          </a:p>
          <a:p>
            <a:pPr marL="0" indent="0" algn="just">
              <a:buNone/>
            </a:pPr>
            <a:endParaRPr lang="fr-FR" sz="2800" u="sng" dirty="0"/>
          </a:p>
          <a:p>
            <a:pPr marL="0" indent="0" algn="just">
              <a:buNone/>
            </a:pPr>
            <a:endParaRPr lang="fr-FR" sz="2800" u="sng" dirty="0"/>
          </a:p>
          <a:p>
            <a:pPr marL="0" indent="0" algn="just">
              <a:buNone/>
            </a:pPr>
            <a:endParaRPr lang="fr-FR" sz="2800" u="sng" dirty="0"/>
          </a:p>
          <a:p>
            <a:pPr algn="just">
              <a:buFont typeface="Wingdings" pitchFamily="2" charset="2"/>
              <a:buChar char="Ø"/>
            </a:pPr>
            <a:r>
              <a:rPr lang="fr-FR" sz="2800" dirty="0"/>
              <a:t>une invitation au voyage : un cadre de rêve pour donner envie de voyager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800" dirty="0"/>
              <a:t> le selfie de la mère : conserver un souvenir de vacances ou « s’afficher » sur les réseaux sociaux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51E600-A073-D644-8FD1-C2C74963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2" y="2722385"/>
            <a:ext cx="6555188" cy="27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5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(2)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1" y="1224501"/>
            <a:ext cx="11941282" cy="5701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Pour une autre ouverture du thème, je proposerais une démarche plus progressive sur le même support :</a:t>
            </a:r>
          </a:p>
          <a:p>
            <a:pPr marL="0" indent="0" algn="just">
              <a:buNone/>
            </a:pPr>
            <a:r>
              <a:rPr lang="fr-FR" sz="2800" dirty="0"/>
              <a:t>2/ </a:t>
            </a:r>
            <a:r>
              <a:rPr lang="fr-FR" sz="2800" u="sng" dirty="0"/>
              <a:t>Analyse de la partie rognée de la photographie (l’avion)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/>
              <a:t>&gt; Un moyen de transport qui invite à voyager massivement, vite et loin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D64091-410C-8C4B-A817-B4425779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61" y="2901562"/>
            <a:ext cx="11054425" cy="28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(2)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1" y="1224501"/>
            <a:ext cx="11941282" cy="5701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Pour une autre ouverture du thème, je proposerais une démarche plus progressive sur le même support :</a:t>
            </a:r>
          </a:p>
          <a:p>
            <a:pPr marL="0" indent="0" algn="just">
              <a:buNone/>
            </a:pPr>
            <a:r>
              <a:rPr lang="fr-FR" sz="2800" dirty="0"/>
              <a:t>3/ </a:t>
            </a:r>
            <a:r>
              <a:rPr lang="fr-FR" sz="2800" u="sng" dirty="0"/>
              <a:t>Analyse de l’ensemble de l’image (photographie complète)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/>
              <a:t>&gt; Limites du tourisme de masse : dangers et pollutions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421424-9B6D-AC49-A873-7A3D6DB76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37" y="2876907"/>
            <a:ext cx="5740843" cy="32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</a:t>
            </a:r>
            <a:r>
              <a:rPr lang="fr-FR" sz="3600">
                <a:solidFill>
                  <a:srgbClr val="0070C0"/>
                </a:solidFill>
              </a:rPr>
              <a:t>thème (3)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806498"/>
            <a:ext cx="11847786" cy="45706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Proposition 3 : Sensibiliser les étudiants au thème en montrant son succès dans le domaine de la publicité</a:t>
            </a:r>
          </a:p>
          <a:p>
            <a:pPr marL="1200150" lvl="3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fr-FR" sz="2600" dirty="0"/>
              <a:t>Le succès du titre</a:t>
            </a:r>
          </a:p>
          <a:p>
            <a:pPr marL="1200150" lvl="3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fr-FR" sz="2600" dirty="0"/>
              <a:t>L’invitation au voyage dans l’univers du voyage et du transport</a:t>
            </a:r>
          </a:p>
          <a:p>
            <a:pPr marL="1200150" lvl="3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fr-FR" sz="2600" dirty="0"/>
              <a:t>L’invitation au voyage dans la cosmétique et le luxe</a:t>
            </a:r>
          </a:p>
          <a:p>
            <a:pPr marL="1200150" lvl="3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fr-FR" sz="2600" dirty="0"/>
              <a:t>L’invitation au voyage dans l’univers de l’alimentation</a:t>
            </a:r>
          </a:p>
          <a:p>
            <a:pPr marL="1200150" lvl="3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fr-FR" sz="2600" dirty="0"/>
              <a:t>L’invitation au voyage « dans ma maison »</a:t>
            </a:r>
          </a:p>
          <a:p>
            <a:pPr marL="0" indent="0" algn="just">
              <a:buNone/>
            </a:pPr>
            <a:endParaRPr lang="fr-FR" sz="2800" b="1" dirty="0"/>
          </a:p>
          <a:p>
            <a:pPr marL="0" indent="0" algn="just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31285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(3)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123497" y="1276016"/>
            <a:ext cx="12068503" cy="5425998"/>
          </a:xfrm>
        </p:spPr>
        <p:txBody>
          <a:bodyPr>
            <a:noAutofit/>
          </a:bodyPr>
          <a:lstStyle/>
          <a:p>
            <a:pPr marL="742950" lvl="1" indent="-514350" algn="just">
              <a:lnSpc>
                <a:spcPct val="150000"/>
              </a:lnSpc>
              <a:buFont typeface="+mj-lt"/>
              <a:buAutoNum type="alphaUcPeriod"/>
            </a:pPr>
            <a:r>
              <a:rPr lang="fr-FR" sz="2600" b="1" dirty="0"/>
              <a:t>Le succès du titre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un livre sur Baudelaire et la peinture d’avant-garde de Gauguin à Matisse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un manuel scolaire de français au lycée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un spectacle de lecture de poésie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une émission TV qui incite à voyager</a:t>
            </a:r>
          </a:p>
          <a:p>
            <a:pPr algn="just"/>
            <a:r>
              <a:rPr lang="fr-FR" sz="2800" dirty="0"/>
              <a:t>une campagne de publicité Vuitton</a:t>
            </a:r>
          </a:p>
          <a:p>
            <a:pPr algn="just"/>
            <a:r>
              <a:rPr lang="fr-FR" sz="2800" dirty="0"/>
              <a:t>...</a:t>
            </a:r>
          </a:p>
          <a:p>
            <a:pPr marL="0" indent="0" algn="just">
              <a:buNone/>
            </a:pPr>
            <a:endParaRPr lang="fr-FR" sz="28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4E0897-1798-2848-8914-F4DC1639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97" y="1862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1" descr="https://m.media-amazon.com/images/I/51R273MKRQL._SX410_BO1,204,203,200_.jpg">
            <a:extLst>
              <a:ext uri="{FF2B5EF4-FFF2-40B4-BE49-F238E27FC236}">
                <a16:creationId xmlns:a16="http://schemas.microsoft.com/office/drawing/2014/main" id="{2C62A50D-8A59-BB49-B629-46B980661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62" y="1"/>
            <a:ext cx="1966438" cy="22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22C744-8463-B241-AF79-C76512388D0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66228" y="2620942"/>
            <a:ext cx="2012539" cy="2453912"/>
          </a:xfrm>
          <a:prstGeom prst="rect">
            <a:avLst/>
          </a:prstGeom>
        </p:spPr>
      </p:pic>
      <p:sp>
        <p:nvSpPr>
          <p:cNvPr id="28" name="Rectangle 10">
            <a:extLst>
              <a:ext uri="{FF2B5EF4-FFF2-40B4-BE49-F238E27FC236}">
                <a16:creationId xmlns:a16="http://schemas.microsoft.com/office/drawing/2014/main" id="{590A4CF1-D19E-BC4C-BE80-61105FBB4D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8767" y="2816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" name="Image 4" descr="invitation au voyage © francois louchet">
            <a:extLst>
              <a:ext uri="{FF2B5EF4-FFF2-40B4-BE49-F238E27FC236}">
                <a16:creationId xmlns:a16="http://schemas.microsoft.com/office/drawing/2014/main" id="{59ECF33A-5AD9-0B42-893B-D99F5487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555" y="3362960"/>
            <a:ext cx="1846238" cy="27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B17D63B-120A-D245-9B72-DE4735C5B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518" y="4193883"/>
            <a:ext cx="1990525" cy="262427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02E91D0-9219-8E41-94C2-0D8740A55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874" y="5191002"/>
            <a:ext cx="2539956" cy="16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8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</a:t>
            </a:r>
            <a:r>
              <a:rPr lang="fr-FR" sz="3600">
                <a:solidFill>
                  <a:srgbClr val="0070C0"/>
                </a:solidFill>
              </a:rPr>
              <a:t>thème (3)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97" y="1288784"/>
            <a:ext cx="11939411" cy="5648043"/>
          </a:xfrm>
        </p:spPr>
        <p:txBody>
          <a:bodyPr>
            <a:noAutofit/>
          </a:bodyPr>
          <a:lstStyle/>
          <a:p>
            <a:pPr marL="457200" lvl="2" indent="0" algn="just">
              <a:lnSpc>
                <a:spcPct val="150000"/>
              </a:lnSpc>
              <a:buNone/>
            </a:pPr>
            <a:r>
              <a:rPr lang="fr-FR" sz="2600" dirty="0">
                <a:solidFill>
                  <a:srgbClr val="0070C0"/>
                </a:solidFill>
              </a:rPr>
              <a:t>B. </a:t>
            </a:r>
            <a:r>
              <a:rPr lang="fr-FR" sz="2600" b="1" dirty="0"/>
              <a:t>L’invitation au voyage dans l’univers du voyage et du transport</a:t>
            </a:r>
          </a:p>
          <a:p>
            <a:pPr marL="0" indent="0">
              <a:buNone/>
            </a:pPr>
            <a:r>
              <a:rPr lang="fr-FR" b="1" dirty="0"/>
              <a:t>Compagnie aérienne, agence de voyage, voyagiste, site comparatif pour le voyage</a:t>
            </a:r>
            <a:endParaRPr lang="fr-FR" dirty="0"/>
          </a:p>
          <a:p>
            <a:r>
              <a:rPr lang="en-US" sz="2000" dirty="0">
                <a:solidFill>
                  <a:srgbClr val="0070C0"/>
                </a:solidFill>
              </a:rPr>
              <a:t>Air-France KLM Flying Blue </a:t>
            </a:r>
            <a:r>
              <a:rPr lang="en-US" sz="20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https://www.air-journal.fr/2021-05-18-air-france-klm-une-pub-sans-avion-pour-flying-blue-video-5227904.html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FRAM</a:t>
            </a:r>
            <a:r>
              <a:rPr lang="en-US" sz="2000" dirty="0"/>
              <a:t>			</a:t>
            </a:r>
            <a:r>
              <a:rPr lang="en-US" sz="20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https://www.youtube.com/watch?v=VNw9-kXh_zQ</a:t>
            </a:r>
            <a:endParaRPr lang="en-US" sz="20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fr-FR" u="sng" dirty="0">
                <a:hlinkClick r:id="rId4"/>
              </a:rPr>
              <a:t>https://www.youtube.com/watch?v=--eHMGd9pe0</a:t>
            </a:r>
            <a:r>
              <a:rPr lang="fr-FR" sz="2000" dirty="0"/>
              <a:t>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KAYAK</a:t>
            </a:r>
            <a:r>
              <a:rPr lang="en-US" sz="2000" dirty="0"/>
              <a:t>		</a:t>
            </a:r>
            <a:r>
              <a:rPr lang="en-US" sz="2000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https://www.youtube.com/watch?v=KIQoq0mhBwE</a:t>
            </a:r>
            <a:endParaRPr lang="en-US" sz="2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Autres moyens de transport </a:t>
            </a:r>
          </a:p>
          <a:p>
            <a:r>
              <a:rPr lang="fr-FR" sz="2000" dirty="0"/>
              <a:t>DS4 « Quand la technologie rêve de voyage » (2021)	</a:t>
            </a:r>
            <a:r>
              <a:rPr lang="fr-FR" sz="2000" u="sng" dirty="0">
                <a:hlinkClick r:id="rId6"/>
              </a:rPr>
              <a:t>https://www.youtube.com/watch?v=-peaA4QleZ0</a:t>
            </a:r>
            <a:endParaRPr lang="fr-FR" sz="2000" u="sng" dirty="0"/>
          </a:p>
          <a:p>
            <a:r>
              <a:rPr lang="fr-FR" sz="2000" dirty="0"/>
              <a:t>Orient-Express « La Dolce Vita »			</a:t>
            </a:r>
            <a:r>
              <a:rPr lang="fr-FR" sz="2000" dirty="0">
                <a:hlinkClick r:id="rId7"/>
              </a:rPr>
              <a:t>https://www.youtube.com/watch?v=7Cj1lrkG0kQ&amp;t=70s</a:t>
            </a:r>
            <a:endParaRPr lang="fr-FR" sz="2000" dirty="0"/>
          </a:p>
          <a:p>
            <a:r>
              <a:rPr lang="fr-FR" sz="2000" dirty="0"/>
              <a:t>« PONANT, la croisière de luxe à la française »		</a:t>
            </a:r>
            <a:r>
              <a:rPr lang="fr-FR" sz="2000" dirty="0">
                <a:hlinkClick r:id="rId8"/>
              </a:rPr>
              <a:t>https://www.youtube.com/watch?v=l2Sp2u_JN5I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800" b="1" dirty="0"/>
              <a:t>	</a:t>
            </a:r>
          </a:p>
          <a:p>
            <a:pPr marL="0" indent="0" algn="just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67253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</a:t>
            </a:r>
            <a:r>
              <a:rPr lang="fr-FR" sz="3600">
                <a:solidFill>
                  <a:srgbClr val="0070C0"/>
                </a:solidFill>
              </a:rPr>
              <a:t>thème (3)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4" y="1301675"/>
            <a:ext cx="12068472" cy="54326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Proposition 3 : Sensibiliser les étudiants au thème en montrant son succès dans le domaine de la publicité</a:t>
            </a:r>
          </a:p>
          <a:p>
            <a:pPr marL="0" indent="0" algn="just">
              <a:buNone/>
            </a:pPr>
            <a:endParaRPr lang="fr-FR" sz="28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fr-FR" sz="2800" dirty="0">
                <a:solidFill>
                  <a:srgbClr val="0070C0"/>
                </a:solidFill>
              </a:rPr>
              <a:t>C. </a:t>
            </a:r>
            <a:r>
              <a:rPr lang="fr-FR" sz="2600" b="1" dirty="0"/>
              <a:t>L’invitation au voyage dans la cosmétique et le luxe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« Tahiti Douche » (1997)		 		</a:t>
            </a:r>
            <a:r>
              <a:rPr lang="fr-FR" sz="2000" u="sng" dirty="0">
                <a:hlinkClick r:id="rId2"/>
              </a:rPr>
              <a:t>https://www.youtube.com/watch?v=vuI2aJolKdg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Ushuaïa</a:t>
            </a:r>
            <a:r>
              <a:rPr lang="en-US" sz="2000" dirty="0"/>
              <a:t>, “Brume </a:t>
            </a:r>
            <a:r>
              <a:rPr lang="en-US" sz="2000" dirty="0" err="1"/>
              <a:t>déodorante</a:t>
            </a:r>
            <a:r>
              <a:rPr lang="en-US" sz="2000" dirty="0"/>
              <a:t>” (2021)	 	</a:t>
            </a:r>
            <a:r>
              <a:rPr lang="en-US" sz="2000" u="sng" dirty="0">
                <a:hlinkClick r:id="rId3"/>
              </a:rPr>
              <a:t>https://www.youtube.com/watch?v=kSQKyMO4G_o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Hermès, </a:t>
            </a:r>
            <a:r>
              <a:rPr lang="fr-FR" sz="2000" dirty="0"/>
              <a:t> « Terre Hermès » (2019)		</a:t>
            </a:r>
            <a:r>
              <a:rPr lang="fr-FR" sz="2000" u="sng" dirty="0">
                <a:hlinkClick r:id="rId4"/>
              </a:rPr>
              <a:t>https://www.youtube.com/watch?v=XZ6_Kfsb7kU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Dior,  “Aqua Fahrenheit” (2011)			</a:t>
            </a:r>
            <a:r>
              <a:rPr lang="en-US" sz="2000" u="sng" dirty="0">
                <a:hlinkClick r:id="rId5"/>
              </a:rPr>
              <a:t>https://www.youtube.com/watch?v=1OLyAVRc9xI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Louis Vuitton,  « L’invitation au voyage » (2013)	</a:t>
            </a:r>
            <a:r>
              <a:rPr lang="fr-FR" sz="2000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https://www.youtube.com/watch?v=Yu0EyU-Fq5A</a:t>
            </a:r>
            <a:endParaRPr lang="fr-FR" sz="20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fr-FR" sz="2800" b="1" dirty="0"/>
          </a:p>
          <a:p>
            <a:pPr marL="0" indent="0" algn="just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25292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</a:t>
            </a:r>
            <a:r>
              <a:rPr lang="fr-FR" sz="3600">
                <a:solidFill>
                  <a:srgbClr val="0070C0"/>
                </a:solidFill>
              </a:rPr>
              <a:t>thème (3)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806497"/>
            <a:ext cx="11847786" cy="4874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Proposition 3 : Sensibiliser les étudiants au thème en montrant son succès dans le domaine de la publicité</a:t>
            </a:r>
          </a:p>
          <a:p>
            <a:pPr marL="0" indent="0" algn="just">
              <a:buNone/>
            </a:pPr>
            <a:endParaRPr lang="fr-FR" sz="2800" b="1" dirty="0"/>
          </a:p>
          <a:p>
            <a:pPr marL="0" indent="0" algn="just">
              <a:buNone/>
            </a:pPr>
            <a:r>
              <a:rPr lang="fr-FR" sz="2800" dirty="0">
                <a:solidFill>
                  <a:srgbClr val="0070C0"/>
                </a:solidFill>
              </a:rPr>
              <a:t>D. </a:t>
            </a:r>
            <a:r>
              <a:rPr lang="fr-FR" sz="2600" b="1" dirty="0"/>
              <a:t>L’invitation au voyage dans l’univers de l’alimentation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Nutella (2021)			</a:t>
            </a:r>
            <a:r>
              <a:rPr lang="fr-FR" sz="2400" u="sng" dirty="0">
                <a:hlinkClick r:id="rId2"/>
              </a:rPr>
              <a:t>https://www.youtube.com/watch?v=PMqUipLGNvc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 err="1"/>
              <a:t>Mövenpick</a:t>
            </a:r>
            <a:r>
              <a:rPr lang="fr-FR" sz="2400" dirty="0"/>
              <a:t> stick (2017)		</a:t>
            </a:r>
            <a:r>
              <a:rPr lang="fr-FR" sz="2400" u="sng" dirty="0">
                <a:hlinkClick r:id="rId3"/>
              </a:rPr>
              <a:t>https://www.youtube.com/watch?v=PatPl_bUPk8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 err="1"/>
              <a:t>Babybio</a:t>
            </a:r>
            <a:r>
              <a:rPr lang="fr-FR" sz="2400" dirty="0"/>
              <a:t>, « L’aventure du goût comme ici »	(2015)											</a:t>
            </a:r>
            <a:r>
              <a:rPr lang="fr-FR" sz="2400" u="sng" dirty="0">
                <a:hlinkClick r:id="rId4"/>
              </a:rPr>
              <a:t>https://www.youtube.com/watch?v=O3oSI4sLMRM</a:t>
            </a:r>
            <a:endParaRPr lang="fr-FR" sz="2400" dirty="0"/>
          </a:p>
          <a:p>
            <a:pPr marL="0" indent="0" algn="just">
              <a:buNone/>
            </a:pPr>
            <a:endParaRPr lang="fr-FR" sz="2800" b="1" dirty="0"/>
          </a:p>
          <a:p>
            <a:pPr marL="0" indent="0" algn="just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6826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6415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806498"/>
            <a:ext cx="11847786" cy="4570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/>
              <a:t>Propositions d’ouverture de la séquence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1/ Choisir une œuvre iconographique de transition entre les deux thèmes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2/ Sélectionner une illustration « iconique »...  avec des prolongements éventuels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3/ Sensibiliser les étudiants au thème en montrant son succès dans le domaine de la publicité</a:t>
            </a:r>
          </a:p>
        </p:txBody>
      </p:sp>
    </p:spTree>
    <p:extLst>
      <p:ext uri="{BB962C8B-B14F-4D97-AF65-F5344CB8AC3E}">
        <p14:creationId xmlns:p14="http://schemas.microsoft.com/office/powerpoint/2010/main" val="2347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</a:t>
            </a:r>
            <a:r>
              <a:rPr lang="fr-FR" sz="3600">
                <a:solidFill>
                  <a:srgbClr val="0070C0"/>
                </a:solidFill>
              </a:rPr>
              <a:t>thème (3)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806498"/>
            <a:ext cx="11847786" cy="45706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Proposition 3 : Sensibiliser les étudiants au thème en montrant son succès dans le domaine de la publicité</a:t>
            </a:r>
          </a:p>
          <a:p>
            <a:pPr marL="0" indent="0" algn="just">
              <a:buNone/>
            </a:pPr>
            <a:endParaRPr lang="fr-FR" sz="28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dirty="0">
                <a:solidFill>
                  <a:srgbClr val="0070C0"/>
                </a:solidFill>
              </a:rPr>
              <a:t>E. </a:t>
            </a:r>
            <a:r>
              <a:rPr lang="fr-FR" sz="2600" b="1" dirty="0"/>
              <a:t>L’invitation au voyage « dans ma maison »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Leroy-Merlin, « </a:t>
            </a:r>
            <a:r>
              <a:rPr lang="fr-FR" sz="2800" dirty="0" err="1"/>
              <a:t>Life’s</a:t>
            </a:r>
            <a:r>
              <a:rPr lang="fr-FR" sz="2800" dirty="0"/>
              <a:t> </a:t>
            </a:r>
            <a:r>
              <a:rPr lang="fr-FR" sz="2800" dirty="0" err="1"/>
              <a:t>Adventure</a:t>
            </a:r>
            <a:r>
              <a:rPr lang="fr-FR" sz="2800" dirty="0"/>
              <a:t> » (2017) </a:t>
            </a:r>
            <a:r>
              <a:rPr lang="fr-FR" sz="2000" dirty="0">
                <a:hlinkClick r:id="rId2"/>
              </a:rPr>
              <a:t>https://www.youtube.com/watch?v=mgLLbCY9L4o</a:t>
            </a:r>
            <a:endParaRPr lang="fr-FR" sz="2000" dirty="0"/>
          </a:p>
          <a:p>
            <a:pPr algn="just">
              <a:lnSpc>
                <a:spcPct val="150000"/>
              </a:lnSpc>
            </a:pPr>
            <a:r>
              <a:rPr lang="fr-FR" sz="2800" dirty="0"/>
              <a:t>COGEDIM, promotion immobilière 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35322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</a:t>
            </a:r>
            <a:r>
              <a:rPr lang="fr-FR" sz="3600">
                <a:solidFill>
                  <a:srgbClr val="0070C0"/>
                </a:solidFill>
              </a:rPr>
              <a:t>thème (3)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CED9CB-042F-C04C-8BAA-82F95112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52" y="1089769"/>
            <a:ext cx="8426464" cy="58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4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(1)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806498"/>
            <a:ext cx="11847786" cy="45706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Proposition 1 : Choisir une œuvre iconographique de transition entre les deux thèmes</a:t>
            </a:r>
          </a:p>
          <a:p>
            <a:pPr marL="0" indent="0" algn="just">
              <a:buNone/>
            </a:pPr>
            <a:endParaRPr lang="fr-FR" sz="2800" b="1" dirty="0"/>
          </a:p>
          <a:p>
            <a:pPr marL="0" indent="0" algn="ctr">
              <a:buNone/>
            </a:pPr>
            <a:r>
              <a:rPr lang="fr-FR" sz="3200" dirty="0"/>
              <a:t>Sasha </a:t>
            </a:r>
            <a:r>
              <a:rPr lang="fr-FR" sz="3200" dirty="0" err="1"/>
              <a:t>Drutskoy</a:t>
            </a:r>
            <a:r>
              <a:rPr lang="fr-FR" sz="3200" dirty="0"/>
              <a:t>, </a:t>
            </a:r>
            <a:r>
              <a:rPr lang="fr-FR" sz="3200" i="1" dirty="0"/>
              <a:t>Homme et maison </a:t>
            </a:r>
            <a:r>
              <a:rPr lang="fr-FR" sz="3200" dirty="0"/>
              <a:t>(2020)</a:t>
            </a:r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Document présenté en noir et blanc dans l’anthologie du thème Etonnants Classiques, p. 22.</a:t>
            </a:r>
          </a:p>
          <a:p>
            <a:pPr marL="0" indent="0" algn="just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58947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6415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(1)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85F907-4369-2D46-9105-10E482CA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374" y="176414"/>
            <a:ext cx="11548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1" descr="http://sashadrutskoy.com/sd/wp-content/uploads/2020/09/outdoorsthumb.png">
            <a:extLst>
              <a:ext uri="{FF2B5EF4-FFF2-40B4-BE49-F238E27FC236}">
                <a16:creationId xmlns:a16="http://schemas.microsoft.com/office/drawing/2014/main" id="{FD3BA153-41B1-534C-A88B-FFE1E6EA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4" y="1202822"/>
            <a:ext cx="5655178" cy="56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B0593AD-83DC-504B-BBAD-842E082A0630}"/>
              </a:ext>
            </a:extLst>
          </p:cNvPr>
          <p:cNvSpPr txBox="1"/>
          <p:nvPr/>
        </p:nvSpPr>
        <p:spPr>
          <a:xfrm>
            <a:off x="6941575" y="1615777"/>
            <a:ext cx="437535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Alexander </a:t>
            </a:r>
            <a:r>
              <a:rPr lang="fr-FR" dirty="0" err="1"/>
              <a:t>Drutskoy</a:t>
            </a:r>
            <a:r>
              <a:rPr lang="fr-FR" dirty="0"/>
              <a:t> </a:t>
            </a:r>
            <a:r>
              <a:rPr lang="fr-FR" dirty="0" err="1"/>
              <a:t>Sokolinsky</a:t>
            </a:r>
            <a:r>
              <a:rPr lang="fr-FR" dirty="0"/>
              <a:t> est un artiste peintre russe né à Londres en 1963. 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Il vit et travaille à Bruxelles. Il a étudié le dessin et la peinture avec </a:t>
            </a:r>
            <a:r>
              <a:rPr lang="fr-FR" dirty="0" err="1"/>
              <a:t>Viorica</a:t>
            </a:r>
            <a:r>
              <a:rPr lang="fr-FR" dirty="0"/>
              <a:t> </a:t>
            </a:r>
            <a:r>
              <a:rPr lang="fr-FR" dirty="0" err="1"/>
              <a:t>Scodrea</a:t>
            </a:r>
            <a:r>
              <a:rPr lang="fr-FR" dirty="0"/>
              <a:t>, qui lui-même étudia auprès d'André Lhote. 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Ses œuvres sont présentes dans plusieurs collections internationales.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57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6415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(1)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435510"/>
            <a:ext cx="11847786" cy="52700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b="1" dirty="0"/>
              <a:t>Questionnaire distribué aux étudiant(e)s de 2</a:t>
            </a:r>
            <a:r>
              <a:rPr lang="fr-FR" b="1" baseline="30000" dirty="0"/>
              <a:t>ème</a:t>
            </a:r>
            <a:r>
              <a:rPr lang="fr-FR" b="1" dirty="0"/>
              <a:t> année en tout début d’année comme une évaluation initiale donc sans aucune préparation. </a:t>
            </a:r>
            <a:r>
              <a:rPr lang="fr-FR" b="1" u="sng" dirty="0"/>
              <a:t>Objectifs</a:t>
            </a:r>
            <a:r>
              <a:rPr lang="fr-FR" b="1" dirty="0"/>
              <a:t> : Evaluation de savoir-faire (présenter, décrire, expliquer, mise en page) et de l’expression écrite. </a:t>
            </a:r>
            <a:r>
              <a:rPr lang="fr-FR" b="1" u="sng" dirty="0"/>
              <a:t>Durée</a:t>
            </a:r>
            <a:r>
              <a:rPr lang="fr-FR" b="1" dirty="0"/>
              <a:t> : 50’.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Vos thèmes annuels (2022-2023) sont « Dans ma maison » et « Invitation au voyage ». Regardez attentivement le document projeté et répondez au questionnaire ci-dessous.  </a:t>
            </a:r>
            <a:r>
              <a:rPr lang="fr-FR" u="sng" dirty="0"/>
              <a:t>Référence</a:t>
            </a:r>
            <a:r>
              <a:rPr lang="fr-FR" dirty="0"/>
              <a:t> : Sasha </a:t>
            </a:r>
            <a:r>
              <a:rPr lang="fr-FR" dirty="0" err="1"/>
              <a:t>Drutskoy</a:t>
            </a:r>
            <a:r>
              <a:rPr lang="fr-FR" dirty="0"/>
              <a:t>, </a:t>
            </a:r>
            <a:r>
              <a:rPr lang="fr-FR" i="1" dirty="0"/>
              <a:t>Homme et maison</a:t>
            </a:r>
            <a:r>
              <a:rPr lang="fr-FR" dirty="0"/>
              <a:t> (2020). </a:t>
            </a:r>
          </a:p>
          <a:p>
            <a:pPr marL="0" indent="0" algn="just">
              <a:buNone/>
            </a:pPr>
            <a:r>
              <a:rPr lang="fr-FR" b="1" dirty="0"/>
              <a:t>Travail d’écriture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1. Dans un très bref paragraphe (avec un alinéa), </a:t>
            </a:r>
            <a:r>
              <a:rPr lang="fr-FR" b="1" dirty="0"/>
              <a:t>présentez le document </a:t>
            </a:r>
            <a:r>
              <a:rPr lang="fr-FR" dirty="0"/>
              <a:t>en reprenant ses références et en ajoutant le genre/type de document auquel on a affaire. </a:t>
            </a:r>
          </a:p>
          <a:p>
            <a:pPr marL="0" indent="0" algn="just">
              <a:buNone/>
            </a:pPr>
            <a:r>
              <a:rPr lang="fr-FR" dirty="0"/>
              <a:t>2. Dans un second paragraphe (avec alinéa) plus long, </a:t>
            </a:r>
            <a:r>
              <a:rPr lang="fr-FR" b="1" dirty="0"/>
              <a:t>décrivez de manière organisée et objective </a:t>
            </a:r>
            <a:r>
              <a:rPr lang="fr-FR" dirty="0"/>
              <a:t>ce document. - A la lecture de votre paragraphe, je dois être en mesure de « voir » clairement l’essentiel de ce document sans l’avoir sous les yeux.</a:t>
            </a:r>
          </a:p>
          <a:p>
            <a:pPr marL="0" indent="0" algn="just">
              <a:buNone/>
            </a:pPr>
            <a:r>
              <a:rPr lang="fr-FR" dirty="0"/>
              <a:t>3. Dans un dernier paragraphe (avec alinéa), </a:t>
            </a:r>
            <a:r>
              <a:rPr lang="fr-FR" b="1" dirty="0"/>
              <a:t>expliquez</a:t>
            </a:r>
            <a:r>
              <a:rPr lang="fr-FR" dirty="0"/>
              <a:t> en quoi ce document pourrait être </a:t>
            </a:r>
            <a:r>
              <a:rPr lang="fr-FR" b="1" dirty="0"/>
              <a:t>une illustration originale du premier thème puis du second thème </a:t>
            </a:r>
            <a:r>
              <a:rPr lang="fr-FR" dirty="0"/>
              <a:t>au programme cette année.</a:t>
            </a:r>
          </a:p>
          <a:p>
            <a:pPr marL="0" indent="0" algn="just">
              <a:buNone/>
            </a:pPr>
            <a:r>
              <a:rPr lang="fr-FR" dirty="0"/>
              <a:t>Dans cette écriture, vous veillerez à la présentation, à la variété et à la correction de l’expression.</a:t>
            </a:r>
          </a:p>
          <a:p>
            <a:pPr marL="0" indent="0" algn="just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6035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6415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(1)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435510"/>
            <a:ext cx="11847786" cy="52700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b="1" dirty="0"/>
              <a:t>Ce travail a donné lieu 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b="1" dirty="0"/>
              <a:t>	</a:t>
            </a:r>
            <a:r>
              <a:rPr lang="fr-FR" sz="2800" dirty="0"/>
              <a:t>- une </a:t>
            </a:r>
            <a:r>
              <a:rPr lang="fr-FR" sz="2800" b="1" dirty="0"/>
              <a:t>fiche « Améliorer son expression » </a:t>
            </a:r>
            <a:r>
              <a:rPr lang="fr-FR" sz="2800" dirty="0"/>
              <a:t>à partir d’extraits des copies : fautes d’orthographe, choix du vocabulaire, niveau de langue, construction des phrases, phrases au sens confus, mise en page (alinéa, titre souligné...).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dirty="0"/>
              <a:t>	- à une </a:t>
            </a:r>
            <a:r>
              <a:rPr lang="fr-FR" sz="2800" b="1" dirty="0"/>
              <a:t>fiche-bilan sur le document </a:t>
            </a:r>
            <a:r>
              <a:rPr lang="fr-FR" sz="2800" dirty="0"/>
              <a:t>établie à partir des réponses des étudiants.</a:t>
            </a:r>
          </a:p>
        </p:txBody>
      </p:sp>
    </p:spTree>
    <p:extLst>
      <p:ext uri="{BB962C8B-B14F-4D97-AF65-F5344CB8AC3E}">
        <p14:creationId xmlns:p14="http://schemas.microsoft.com/office/powerpoint/2010/main" val="286288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"/>
            <a:ext cx="7729728" cy="904568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(1)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435510"/>
            <a:ext cx="11847786" cy="52700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dirty="0"/>
              <a:t>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2054409-3C01-6345-A726-805E7BAE9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71240"/>
              </p:ext>
            </p:extLst>
          </p:nvPr>
        </p:nvGraphicFramePr>
        <p:xfrm>
          <a:off x="97219" y="1002891"/>
          <a:ext cx="11971284" cy="5378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7639">
                  <a:extLst>
                    <a:ext uri="{9D8B030D-6E8A-4147-A177-3AD203B41FA5}">
                      <a16:colId xmlns:a16="http://schemas.microsoft.com/office/drawing/2014/main" val="1997666601"/>
                    </a:ext>
                  </a:extLst>
                </a:gridCol>
                <a:gridCol w="2096006">
                  <a:extLst>
                    <a:ext uri="{9D8B030D-6E8A-4147-A177-3AD203B41FA5}">
                      <a16:colId xmlns:a16="http://schemas.microsoft.com/office/drawing/2014/main" val="396794877"/>
                    </a:ext>
                  </a:extLst>
                </a:gridCol>
                <a:gridCol w="4937639">
                  <a:extLst>
                    <a:ext uri="{9D8B030D-6E8A-4147-A177-3AD203B41FA5}">
                      <a16:colId xmlns:a16="http://schemas.microsoft.com/office/drawing/2014/main" val="229776650"/>
                    </a:ext>
                  </a:extLst>
                </a:gridCol>
              </a:tblGrid>
              <a:tr h="207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Lien avec le thème 1 « Dans ma maison »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Document support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Lien avec le thème 2 « Invitation au voyage »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47923"/>
                  </a:ext>
                </a:extLst>
              </a:tr>
              <a:tr h="908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Définition de « maison » : « Maison » sur plusieurs étages &gt; habitat collectif ? individuel ? 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Tableau de Sasha </a:t>
                      </a:r>
                      <a:r>
                        <a:rPr lang="fr-FR" sz="1600" dirty="0" err="1">
                          <a:effectLst/>
                        </a:rPr>
                        <a:t>Drutskoy</a:t>
                      </a:r>
                      <a:r>
                        <a:rPr lang="fr-FR" sz="1600" dirty="0"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« Homme et maison » 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(2020)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Invitation à la marche : représentation d’un « voyageur » à travers l’image d’un marcheur, d’un randonneur (chemin, sac à dos, bâton de marche) (&gt; routard, </a:t>
                      </a:r>
                      <a:r>
                        <a:rPr lang="fr-FR" sz="1600" dirty="0" err="1">
                          <a:effectLst/>
                        </a:rPr>
                        <a:t>backpacker</a:t>
                      </a:r>
                      <a:r>
                        <a:rPr lang="fr-FR" sz="1600" dirty="0">
                          <a:effectLst/>
                        </a:rPr>
                        <a:t>...)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5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Prendre soin de sa maison &gt; bricolage, rénovation... (mode actuelle, médiatique, de ses questions) ;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</a:rPr>
                        <a:t>opp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. entre la maison intacte sur le dos et les maisons en ruine au sol.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873785"/>
                  </a:ext>
                </a:extLst>
              </a:tr>
              <a:tr h="62788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Prendre soin de sa maison &gt; bricolage, rénovation... (mode actuelle, médiatique, de ses questions) ; </a:t>
                      </a:r>
                      <a:r>
                        <a:rPr lang="fr-FR" sz="1600" dirty="0" err="1">
                          <a:effectLst/>
                        </a:rPr>
                        <a:t>opp</a:t>
                      </a:r>
                      <a:r>
                        <a:rPr lang="fr-FR" sz="1600" dirty="0">
                          <a:effectLst/>
                        </a:rPr>
                        <a:t>. entre la maison intacte sur le dos et les maisons en ruine au sol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Invitation à se ressourcer par le voyage : solitude, grands espace, corps géant avec tête plus près du ciel...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35971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Attachement à sa maison &gt; souvenirs, objets, décoration, ameublement : maison sur le dos, proche de soi, en bon état (surtout par rapport à celles qui sont au sol).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Voyage d’exploration ou de curiosité : apprendre, découvrir... sur les hommes, les choses, la nature...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6521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La sécurité de la maison &gt; la maison comme abri, protection contre les intempéries et autres risques : les maisons au sol ne jouent plus ce rôle ; le personnage marche avec sa maison mais à découvert.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Partir pour fuir un lieu insupportable (raisons sentimentales, économiques, catastrophe naturelle, guerre, régime politique...).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085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La maison en voyage &gt; on emporte parfois une partie de sa maison avec soi en voyage dans ses affaires (&gt; Mona Chollet) et parfois on l’emporte entièrement (déménagement, mobile home,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</a:rPr>
                        <a:t>tiny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 house, gens du voyage)...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Voyager sans rien voir : indifférence ou mépris pour le pays qu’on traverse : raid/trek, </a:t>
                      </a:r>
                      <a:r>
                        <a:rPr lang="fr-FR" sz="1600" i="1" dirty="0">
                          <a:effectLst/>
                        </a:rPr>
                        <a:t>all inclusive</a:t>
                      </a:r>
                      <a:r>
                        <a:rPr lang="fr-FR" sz="1600" dirty="0">
                          <a:effectLst/>
                        </a:rPr>
                        <a:t>, voyager avec ses préjugés (sa maison)...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4285" marR="5428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7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62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86247"/>
            <a:ext cx="7729728" cy="90352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(2)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1DE80-6712-614E-9167-2C1F569A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806498"/>
            <a:ext cx="11847786" cy="45706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/>
              <a:t>Proposition 2 : Sélectionner une illustration iconique...  avec des prolongements éventuels</a:t>
            </a:r>
          </a:p>
          <a:p>
            <a:pPr marL="0" indent="0" algn="just">
              <a:buNone/>
            </a:pPr>
            <a:endParaRPr lang="fr-FR" sz="2800" b="1" dirty="0"/>
          </a:p>
          <a:p>
            <a:pPr marL="0" indent="0" algn="ctr">
              <a:buNone/>
            </a:pPr>
            <a:r>
              <a:rPr lang="fr-FR" sz="3200" i="1" dirty="0"/>
              <a:t>Phuket, Thaïlande</a:t>
            </a:r>
            <a:r>
              <a:rPr lang="fr-FR" sz="3200" dirty="0"/>
              <a:t> (2016), photographie de </a:t>
            </a:r>
            <a:r>
              <a:rPr lang="fr-FR" sz="3200" dirty="0" err="1"/>
              <a:t>Nutkamol</a:t>
            </a:r>
            <a:r>
              <a:rPr lang="fr-FR" sz="3200" dirty="0"/>
              <a:t> KOMOLVANICH </a:t>
            </a:r>
            <a:endParaRPr lang="fr-FR" sz="3200" b="1" dirty="0"/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Document présenté dans l’anthologie du thème Hatier, Cahier Photo, p. V.</a:t>
            </a:r>
          </a:p>
          <a:p>
            <a:pPr marL="0" indent="0" algn="just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95181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E107-1E8E-244C-BAFA-A5F755B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39" y="194130"/>
            <a:ext cx="7729728" cy="791215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Ouvertures du thème (2)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5292B6-7995-C04E-860A-5594B5EF18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87" y="1150731"/>
            <a:ext cx="9766401" cy="56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8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{0D11C58D-AB4F-A547-90C6-B6BB730CF956}tf10001120</Template>
  <TotalTime>658</TotalTime>
  <Words>2029</Words>
  <Application>Microsoft Macintosh PowerPoint</Application>
  <PresentationFormat>Grand écran</PresentationFormat>
  <Paragraphs>164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Gill Sans MT</vt:lpstr>
      <vt:lpstr>Wingdings</vt:lpstr>
      <vt:lpstr>Colis</vt:lpstr>
      <vt:lpstr>Stage   invitation au voyage...</vt:lpstr>
      <vt:lpstr>Ouvertures du thème </vt:lpstr>
      <vt:lpstr>Ouvertures du thème (1) </vt:lpstr>
      <vt:lpstr>Ouvertures du thème (1) </vt:lpstr>
      <vt:lpstr>Ouvertures du thème (1) </vt:lpstr>
      <vt:lpstr>Ouvertures du thème (1) </vt:lpstr>
      <vt:lpstr>Ouvertures du thème (1)</vt:lpstr>
      <vt:lpstr>Ouvertures du thème (2) </vt:lpstr>
      <vt:lpstr>Ouvertures du thème (2) </vt:lpstr>
      <vt:lpstr>Ouvertures du thème (2) </vt:lpstr>
      <vt:lpstr>Ouvertures du thème (2) </vt:lpstr>
      <vt:lpstr>Ouvertures du thème (2) </vt:lpstr>
      <vt:lpstr>Ouvertures du thème (2) </vt:lpstr>
      <vt:lpstr>Ouvertures du thème (2) </vt:lpstr>
      <vt:lpstr>Ouvertures du thème (3) </vt:lpstr>
      <vt:lpstr>Ouvertures du thème (3) </vt:lpstr>
      <vt:lpstr>Ouvertures du thème (3) </vt:lpstr>
      <vt:lpstr>Ouvertures du thème (3) </vt:lpstr>
      <vt:lpstr>Ouvertures du thème (3) </vt:lpstr>
      <vt:lpstr>Ouvertures du thème (3) </vt:lpstr>
      <vt:lpstr>Ouvertures du thème (3)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L’invitation au voyage</dc:title>
  <dc:creator>Cyril Gainaux</dc:creator>
  <cp:lastModifiedBy>alice quille</cp:lastModifiedBy>
  <cp:revision>32</cp:revision>
  <dcterms:created xsi:type="dcterms:W3CDTF">2022-11-09T08:28:00Z</dcterms:created>
  <dcterms:modified xsi:type="dcterms:W3CDTF">2022-12-09T10:06:41Z</dcterms:modified>
</cp:coreProperties>
</file>