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411" r:id="rId3"/>
    <p:sldId id="412" r:id="rId4"/>
    <p:sldId id="396" r:id="rId5"/>
    <p:sldId id="397" r:id="rId6"/>
    <p:sldId id="398" r:id="rId7"/>
    <p:sldId id="399" r:id="rId8"/>
    <p:sldId id="402" r:id="rId9"/>
    <p:sldId id="408" r:id="rId10"/>
    <p:sldId id="261" r:id="rId11"/>
    <p:sldId id="262" r:id="rId12"/>
    <p:sldId id="326" r:id="rId13"/>
    <p:sldId id="263" r:id="rId14"/>
    <p:sldId id="264" r:id="rId15"/>
    <p:sldId id="265" r:id="rId16"/>
    <p:sldId id="266" r:id="rId17"/>
    <p:sldId id="327" r:id="rId18"/>
    <p:sldId id="269" r:id="rId19"/>
    <p:sldId id="270" r:id="rId20"/>
    <p:sldId id="271" r:id="rId21"/>
    <p:sldId id="420" r:id="rId22"/>
    <p:sldId id="374" r:id="rId23"/>
    <p:sldId id="419" r:id="rId24"/>
    <p:sldId id="272" r:id="rId25"/>
    <p:sldId id="294" r:id="rId26"/>
    <p:sldId id="273" r:id="rId27"/>
    <p:sldId id="413" r:id="rId28"/>
    <p:sldId id="414" r:id="rId29"/>
    <p:sldId id="415" r:id="rId30"/>
    <p:sldId id="416" r:id="rId31"/>
    <p:sldId id="417" r:id="rId32"/>
    <p:sldId id="418" r:id="rId3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31" autoAdjust="0"/>
    <p:restoredTop sz="86337" autoAdjust="0"/>
  </p:normalViewPr>
  <p:slideViewPr>
    <p:cSldViewPr>
      <p:cViewPr varScale="1">
        <p:scale>
          <a:sx n="37" d="100"/>
          <a:sy n="37" d="100"/>
        </p:scale>
        <p:origin x="-84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84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7034F-63C8-4BA6-A787-4529D87DDE22}" type="datetimeFigureOut">
              <a:rPr lang="fr-FR" smtClean="0"/>
              <a:pPr/>
              <a:t>22/10/2013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C91B55-09C2-4A67-A79D-8EBEC284BF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CA" dirty="0" smtClean="0"/>
          </a:p>
        </p:txBody>
      </p:sp>
      <p:sp>
        <p:nvSpPr>
          <p:cNvPr id="3891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F902D7-F321-4F3E-A4D1-3CD505173A6C}" type="slidenum">
              <a:rPr lang="fr-FR" smtClean="0"/>
              <a:pPr/>
              <a:t>32</a:t>
            </a:fld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429C546-EEAA-40AA-96A6-0FDA9D54F79B}" type="datetimeFigureOut">
              <a:rPr lang="fr-FR" smtClean="0"/>
              <a:pPr/>
              <a:t>22/10/2013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7BB77F-1AF8-4E36-8EC7-843BBA780F1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9C546-EEAA-40AA-96A6-0FDA9D54F79B}" type="datetimeFigureOut">
              <a:rPr lang="fr-FR" smtClean="0"/>
              <a:pPr/>
              <a:t>22/10/2013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BB77F-1AF8-4E36-8EC7-843BBA780F1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429C546-EEAA-40AA-96A6-0FDA9D54F79B}" type="datetimeFigureOut">
              <a:rPr lang="fr-FR" smtClean="0"/>
              <a:pPr/>
              <a:t>22/10/2013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F7BB77F-1AF8-4E36-8EC7-843BBA780F1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re seul : accentua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12/17/2009</a:t>
            </a:r>
            <a:endParaRPr kumimoji="0"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E. Combes - U. Montréal et U. Paul-Valery</a:t>
            </a:r>
            <a:endParaRPr kumimoji="0"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/>
              <a:pPr/>
              <a:t>‹N°›</a:t>
            </a:fld>
            <a:endParaRPr kumimoji="0" lang="fr-FR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 eaLnBrk="1" latinLnBrk="0" hangingPunct="1">
              <a:defRPr kumimoji="0" lang="fr-FR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/>
              <a:t>Modifiez le style du titre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 eaLnBrk="1" latinLnBrk="0" hangingPunct="1">
              <a:buNone/>
              <a:defRPr kumimoji="0" lang="fr-FR" sz="2800" kern="120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 eaLnBrk="1" latinLnBrk="0" hangingPunct="1">
              <a:buNone/>
              <a:defRPr kumimoji="0" lang="fr-FR" sz="2000" b="1"/>
            </a:lvl2pPr>
            <a:lvl3pPr marL="914400" indent="0" eaLnBrk="1" latinLnBrk="0" hangingPunct="1">
              <a:buNone/>
              <a:defRPr kumimoji="0" lang="fr-FR" sz="1800" b="1"/>
            </a:lvl3pPr>
            <a:lvl4pPr marL="1371600" indent="0" eaLnBrk="1" latinLnBrk="0" hangingPunct="1">
              <a:buNone/>
              <a:defRPr kumimoji="0" lang="fr-FR" sz="1600" b="1"/>
            </a:lvl4pPr>
            <a:lvl5pPr marL="1828800" indent="0" eaLnBrk="1" latinLnBrk="0" hangingPunct="1">
              <a:buNone/>
              <a:defRPr kumimoji="0" lang="fr-FR" sz="1600" b="1"/>
            </a:lvl5pPr>
            <a:lvl6pPr marL="2286000" indent="0" eaLnBrk="1" latinLnBrk="0" hangingPunct="1">
              <a:buNone/>
              <a:defRPr kumimoji="0" lang="fr-FR" sz="1600" b="1"/>
            </a:lvl6pPr>
            <a:lvl7pPr marL="2743200" indent="0" eaLnBrk="1" latinLnBrk="0" hangingPunct="1">
              <a:buNone/>
              <a:defRPr kumimoji="0" lang="fr-FR" sz="1600" b="1"/>
            </a:lvl7pPr>
            <a:lvl8pPr marL="3200400" indent="0" eaLnBrk="1" latinLnBrk="0" hangingPunct="1">
              <a:buNone/>
              <a:defRPr kumimoji="0" lang="fr-FR" sz="1600" b="1"/>
            </a:lvl8pPr>
            <a:lvl9pPr marL="3657600" indent="0" eaLnBrk="1" latinLnBrk="0" hangingPunct="1">
              <a:buNone/>
              <a:defRPr kumimoji="0" lang="fr-FR" sz="1600" b="1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9C546-EEAA-40AA-96A6-0FDA9D54F79B}" type="datetimeFigureOut">
              <a:rPr lang="fr-FR" smtClean="0"/>
              <a:pPr/>
              <a:t>22/10/2013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F7BB77F-1AF8-4E36-8EC7-843BBA780F1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9C546-EEAA-40AA-96A6-0FDA9D54F79B}" type="datetimeFigureOut">
              <a:rPr lang="fr-FR" smtClean="0"/>
              <a:pPr/>
              <a:t>22/10/2013</a:t>
            </a:fld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F7BB77F-1AF8-4E36-8EC7-843BBA780F1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429C546-EEAA-40AA-96A6-0FDA9D54F79B}" type="datetimeFigureOut">
              <a:rPr lang="fr-FR" smtClean="0"/>
              <a:pPr/>
              <a:t>22/10/2013</a:t>
            </a:fld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F7BB77F-1AF8-4E36-8EC7-843BBA780F1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429C546-EEAA-40AA-96A6-0FDA9D54F79B}" type="datetimeFigureOut">
              <a:rPr lang="fr-FR" smtClean="0"/>
              <a:pPr/>
              <a:t>22/10/2013</a:t>
            </a:fld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F7BB77F-1AF8-4E36-8EC7-843BBA780F1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r-FR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9C546-EEAA-40AA-96A6-0FDA9D54F79B}" type="datetimeFigureOut">
              <a:rPr lang="fr-FR" smtClean="0"/>
              <a:pPr/>
              <a:t>22/10/2013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F7BB77F-1AF8-4E36-8EC7-843BBA780F1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9C546-EEAA-40AA-96A6-0FDA9D54F79B}" type="datetimeFigureOut">
              <a:rPr lang="fr-FR" smtClean="0"/>
              <a:pPr/>
              <a:t>22/10/2013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7BB77F-1AF8-4E36-8EC7-843BBA780F1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9C546-EEAA-40AA-96A6-0FDA9D54F79B}" type="datetimeFigureOut">
              <a:rPr lang="fr-FR" smtClean="0"/>
              <a:pPr/>
              <a:t>22/10/2013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F7BB77F-1AF8-4E36-8EC7-843BBA780F1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429C546-EEAA-40AA-96A6-0FDA9D54F79B}" type="datetimeFigureOut">
              <a:rPr lang="fr-FR" smtClean="0"/>
              <a:pPr/>
              <a:t>22/10/2013</a:t>
            </a:fld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F7BB77F-1AF8-4E36-8EC7-843BBA780F1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429C546-EEAA-40AA-96A6-0FDA9D54F79B}" type="datetimeFigureOut">
              <a:rPr lang="fr-FR" smtClean="0"/>
              <a:pPr/>
              <a:t>22/10/2013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F7BB77F-1AF8-4E36-8EC7-843BBA780F1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e.int/lang-platfor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dp.fr/bsd/" TargetMode="External"/><Relationship Id="rId2" Type="http://schemas.openxmlformats.org/officeDocument/2006/relationships/hyperlink" Target="http://marille.ecml.at/Classroomvideos/tabid/2915/language/en-GB/Default.aspx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epc\Desktop\Cr&#233;teilGrecArabe\Pr&#233;sentationHenriIV\17%20technique.wmv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4038600"/>
            <a:ext cx="9144000" cy="18288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 </a:t>
            </a:r>
            <a:br>
              <a:rPr lang="fr-FR" dirty="0" smtClean="0"/>
            </a:br>
            <a:r>
              <a:rPr lang="fr-FR" b="1" dirty="0" smtClean="0"/>
              <a:t>FRANÇAIS / ARABE / LATIN :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/>
              <a:t>FAIRE VIVRE LA RELATION DES LANGUES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Dans les sections expérimentales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6050037"/>
            <a:ext cx="9067800" cy="685800"/>
          </a:xfrm>
        </p:spPr>
        <p:txBody>
          <a:bodyPr>
            <a:normAutofit/>
          </a:bodyPr>
          <a:lstStyle/>
          <a:p>
            <a:r>
              <a:rPr lang="fr-FR" dirty="0" smtClean="0"/>
              <a:t>Nathalie Auger,    Université Montpellier 3, CNRS UMR </a:t>
            </a:r>
            <a:r>
              <a:rPr lang="fr-FR" dirty="0" err="1" smtClean="0"/>
              <a:t>Praxiling</a:t>
            </a: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Rappel théorique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en-US" sz="2800" dirty="0" err="1" smtClean="0"/>
              <a:t>L’approche</a:t>
            </a:r>
            <a:r>
              <a:rPr lang="en-US" sz="2800" dirty="0" smtClean="0"/>
              <a:t> de Cummins (1976, 1979, 1981, 2000) et </a:t>
            </a:r>
            <a:r>
              <a:rPr lang="en-US" sz="2800" dirty="0" err="1" smtClean="0">
                <a:solidFill>
                  <a:schemeClr val="tx2"/>
                </a:solidFill>
              </a:rPr>
              <a:t>l’interdépendance</a:t>
            </a:r>
            <a:r>
              <a:rPr lang="en-US" sz="2800" dirty="0" smtClean="0">
                <a:solidFill>
                  <a:schemeClr val="tx2"/>
                </a:solidFill>
              </a:rPr>
              <a:t> des </a:t>
            </a:r>
            <a:r>
              <a:rPr lang="en-US" sz="2800" dirty="0" err="1" smtClean="0">
                <a:solidFill>
                  <a:schemeClr val="tx2"/>
                </a:solidFill>
              </a:rPr>
              <a:t>langues</a:t>
            </a:r>
            <a:r>
              <a:rPr lang="en-US" sz="2800" dirty="0" smtClean="0"/>
              <a:t> (</a:t>
            </a:r>
            <a:r>
              <a:rPr lang="en-US" sz="2800" i="1" dirty="0" smtClean="0"/>
              <a:t>Common underlying proficiency</a:t>
            </a:r>
            <a:r>
              <a:rPr lang="en-US" sz="2800" dirty="0" smtClean="0"/>
              <a:t>). </a:t>
            </a:r>
          </a:p>
          <a:p>
            <a:pPr algn="just">
              <a:lnSpc>
                <a:spcPct val="90000"/>
              </a:lnSpc>
            </a:pPr>
            <a:endParaRPr lang="en-US" sz="2800" dirty="0" smtClean="0"/>
          </a:p>
          <a:p>
            <a:pPr algn="just">
              <a:lnSpc>
                <a:spcPct val="90000"/>
              </a:lnSpc>
            </a:pPr>
            <a:r>
              <a:rPr lang="en-US" sz="2800" dirty="0" err="1" smtClean="0"/>
              <a:t>Principes</a:t>
            </a:r>
            <a:r>
              <a:rPr lang="en-US" sz="2800" dirty="0" smtClean="0"/>
              <a:t> </a:t>
            </a:r>
            <a:r>
              <a:rPr lang="en-US" sz="2800" dirty="0" err="1" smtClean="0"/>
              <a:t>d’“</a:t>
            </a:r>
            <a:r>
              <a:rPr lang="en-US" sz="2800" i="1" dirty="0" err="1" smtClean="0"/>
              <a:t>additive</a:t>
            </a:r>
            <a:r>
              <a:rPr lang="en-US" sz="2800" i="1" dirty="0" smtClean="0"/>
              <a:t> bilingualism</a:t>
            </a:r>
            <a:r>
              <a:rPr lang="en-US" sz="2800" dirty="0" smtClean="0"/>
              <a:t>” (Lambert, 1974) et </a:t>
            </a:r>
            <a:r>
              <a:rPr lang="en-US" sz="2800" dirty="0" smtClean="0">
                <a:solidFill>
                  <a:schemeClr val="tx2"/>
                </a:solidFill>
              </a:rPr>
              <a:t>“</a:t>
            </a:r>
            <a:r>
              <a:rPr lang="en-US" sz="2800" i="1" dirty="0" smtClean="0">
                <a:solidFill>
                  <a:schemeClr val="tx2"/>
                </a:solidFill>
              </a:rPr>
              <a:t>additive multilingualism</a:t>
            </a:r>
            <a:r>
              <a:rPr lang="en-US" sz="2800" dirty="0" smtClean="0">
                <a:solidFill>
                  <a:schemeClr val="tx2"/>
                </a:solidFill>
              </a:rPr>
              <a:t>” </a:t>
            </a:r>
            <a:r>
              <a:rPr lang="en-US" sz="2800" dirty="0" smtClean="0"/>
              <a:t>(</a:t>
            </a:r>
            <a:r>
              <a:rPr lang="en-US" sz="2800" dirty="0" err="1" smtClean="0"/>
              <a:t>Cenoz</a:t>
            </a:r>
            <a:r>
              <a:rPr lang="en-US" sz="2800" dirty="0" smtClean="0"/>
              <a:t> &amp; Genesee, 1998, </a:t>
            </a:r>
            <a:r>
              <a:rPr lang="en-US" sz="2800" dirty="0" err="1" smtClean="0"/>
              <a:t>cités</a:t>
            </a:r>
            <a:r>
              <a:rPr lang="en-US" sz="2800" dirty="0" smtClean="0"/>
              <a:t> par </a:t>
            </a:r>
            <a:r>
              <a:rPr lang="en-US" sz="2800" dirty="0" err="1" smtClean="0"/>
              <a:t>Lotherington</a:t>
            </a:r>
            <a:r>
              <a:rPr lang="en-US" sz="2800" dirty="0" smtClean="0"/>
              <a:t>, 2008)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Définition du CECR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sz="3200" dirty="0" smtClean="0">
                <a:latin typeface="Times" pitchFamily="18" charset="0"/>
                <a:cs typeface="Times New Roman" pitchFamily="18" charset="0"/>
              </a:rPr>
              <a:t>« La notion de </a:t>
            </a:r>
            <a:r>
              <a:rPr lang="fr-FR" sz="3200" dirty="0" smtClean="0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compétence plurilingue et pluriculturelle </a:t>
            </a:r>
            <a:r>
              <a:rPr lang="fr-FR" sz="3200" dirty="0" smtClean="0">
                <a:latin typeface="Times" pitchFamily="18" charset="0"/>
                <a:cs typeface="Times New Roman" pitchFamily="18" charset="0"/>
              </a:rPr>
              <a:t>tend à […] poser qu’un même individu ne dispose </a:t>
            </a:r>
            <a:r>
              <a:rPr lang="fr-FR" sz="3200" dirty="0" smtClean="0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pas</a:t>
            </a:r>
            <a:r>
              <a:rPr lang="fr-FR" sz="3200" dirty="0" smtClean="0">
                <a:latin typeface="Times" pitchFamily="18" charset="0"/>
                <a:cs typeface="Times New Roman" pitchFamily="18" charset="0"/>
              </a:rPr>
              <a:t> d’une collection de compétences à communiquer </a:t>
            </a:r>
            <a:r>
              <a:rPr lang="fr-FR" sz="3200" dirty="0" smtClean="0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distinctes</a:t>
            </a:r>
            <a:r>
              <a:rPr lang="fr-FR" sz="3200" dirty="0" smtClean="0">
                <a:latin typeface="Times" pitchFamily="18" charset="0"/>
                <a:cs typeface="Times New Roman" pitchFamily="18" charset="0"/>
              </a:rPr>
              <a:t> et séparées suivant les langues dont il a quelque maîtrise, mais bien </a:t>
            </a:r>
            <a:r>
              <a:rPr lang="fr-FR" sz="3200" dirty="0" smtClean="0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d’une</a:t>
            </a:r>
            <a:r>
              <a:rPr lang="fr-FR" sz="3200" dirty="0" smtClean="0">
                <a:solidFill>
                  <a:srgbClr val="990000"/>
                </a:solidFill>
                <a:latin typeface="Times" pitchFamily="18" charset="0"/>
                <a:cs typeface="Times New Roman" pitchFamily="18" charset="0"/>
              </a:rPr>
              <a:t> </a:t>
            </a:r>
            <a:r>
              <a:rPr lang="fr-FR" sz="3200" dirty="0" smtClean="0">
                <a:latin typeface="Times" pitchFamily="18" charset="0"/>
                <a:cs typeface="Times New Roman" pitchFamily="18" charset="0"/>
              </a:rPr>
              <a:t>compétence plurilingue et pluriculturelle qui englobe </a:t>
            </a:r>
            <a:r>
              <a:rPr lang="fr-FR" sz="3200" dirty="0" smtClean="0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l’ensemble</a:t>
            </a:r>
            <a:r>
              <a:rPr lang="fr-FR" sz="3200" dirty="0" smtClean="0">
                <a:latin typeface="Times" pitchFamily="18" charset="0"/>
                <a:cs typeface="Times New Roman" pitchFamily="18" charset="0"/>
              </a:rPr>
              <a:t> du répertoire langagier à disposition </a:t>
            </a:r>
            <a:r>
              <a:rPr lang="fr-FR" sz="3200" i="1" dirty="0" smtClean="0">
                <a:latin typeface="Times" pitchFamily="18" charset="0"/>
                <a:cs typeface="Times New Roman" pitchFamily="18" charset="0"/>
              </a:rPr>
              <a:t>». 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75656" y="4038600"/>
            <a:ext cx="7363544" cy="1828800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Consequences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>didactiques et </a:t>
            </a:r>
            <a:r>
              <a:rPr lang="fr-FR" dirty="0" err="1" smtClean="0"/>
              <a:t>pedagogiques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Conséquences didactiques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lnSpc>
                <a:spcPct val="80000"/>
              </a:lnSpc>
            </a:pPr>
            <a:endParaRPr lang="fr-FR" sz="3200" i="1" dirty="0" smtClean="0">
              <a:cs typeface="Arial" charset="0"/>
            </a:endParaRPr>
          </a:p>
          <a:p>
            <a:pPr algn="just">
              <a:lnSpc>
                <a:spcPct val="80000"/>
              </a:lnSpc>
            </a:pPr>
            <a:endParaRPr lang="fr-FR" sz="3200" i="1" dirty="0" smtClean="0">
              <a:cs typeface="Arial" charset="0"/>
            </a:endParaRPr>
          </a:p>
          <a:p>
            <a:pPr algn="just">
              <a:lnSpc>
                <a:spcPct val="80000"/>
              </a:lnSpc>
            </a:pPr>
            <a:r>
              <a:rPr lang="fr-FR" sz="3200" i="1" dirty="0" smtClean="0">
                <a:cs typeface="Arial" charset="0"/>
              </a:rPr>
              <a:t>La gestion de ce répertoire implique que les variétés qui le composent ne demeurent </a:t>
            </a:r>
            <a:r>
              <a:rPr lang="fr-FR" sz="3200" i="1" dirty="0" smtClean="0">
                <a:solidFill>
                  <a:schemeClr val="tx2"/>
                </a:solidFill>
                <a:cs typeface="Arial" charset="0"/>
              </a:rPr>
              <a:t>pas abordées de manière isolée</a:t>
            </a:r>
            <a:r>
              <a:rPr lang="fr-FR" sz="3200" i="1" dirty="0" smtClean="0">
                <a:cs typeface="Arial" charset="0"/>
              </a:rPr>
              <a:t>, mais que, bien que distinctes entre elles, elles soient </a:t>
            </a:r>
            <a:r>
              <a:rPr lang="fr-FR" sz="3200" i="1" dirty="0" smtClean="0">
                <a:solidFill>
                  <a:schemeClr val="tx2"/>
                </a:solidFill>
                <a:cs typeface="Arial" charset="0"/>
              </a:rPr>
              <a:t>traitées comme une compétence unique </a:t>
            </a:r>
            <a:r>
              <a:rPr lang="fr-FR" sz="3200" dirty="0" smtClean="0">
                <a:cs typeface="Arial" charset="0"/>
              </a:rPr>
              <a:t>[…]</a:t>
            </a:r>
            <a:r>
              <a:rPr lang="fr-FR" sz="3200" i="1" dirty="0" smtClean="0">
                <a:cs typeface="Arial" charset="0"/>
              </a:rPr>
              <a:t> </a:t>
            </a:r>
          </a:p>
          <a:p>
            <a:pPr algn="just">
              <a:lnSpc>
                <a:spcPct val="80000"/>
              </a:lnSpc>
            </a:pPr>
            <a:endParaRPr lang="fr-FR" sz="3600" b="1" i="1" dirty="0" smtClean="0">
              <a:cs typeface="Arial" charset="0"/>
            </a:endParaRPr>
          </a:p>
          <a:p>
            <a:pPr algn="just">
              <a:lnSpc>
                <a:spcPct val="80000"/>
              </a:lnSpc>
              <a:buNone/>
            </a:pPr>
            <a:r>
              <a:rPr lang="fr-FR" sz="2800" b="1" i="1" dirty="0" smtClean="0"/>
              <a:t>(</a:t>
            </a:r>
            <a:r>
              <a:rPr lang="fr-FR" sz="2800" i="1" dirty="0" smtClean="0"/>
              <a:t>Guide pour l’élaboration des politiques linguistiques éducatives en Europe, p. 71)</a:t>
            </a:r>
            <a:endParaRPr lang="fr-FR" sz="2800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Des ressources d’apprentissage et de construction des connaissances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Plateforme de ressources et de références pour une éducation plurilingue et interculturelle</a:t>
            </a:r>
          </a:p>
          <a:p>
            <a:endParaRPr lang="fr-FR" dirty="0" smtClean="0"/>
          </a:p>
          <a:p>
            <a:r>
              <a:rPr lang="fr-FR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www.coe.int/lang-platform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>Tous les enseignants sont concernés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Les genres discursifs : narratif, descriptif, explicatif, injonctif, argumentatif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Le plurilinguisme à l’Ecole : </a:t>
            </a:r>
            <a:br>
              <a:rPr lang="fr-FR" dirty="0" smtClean="0"/>
            </a:br>
            <a:r>
              <a:rPr lang="fr-FR" dirty="0" smtClean="0"/>
              <a:t>une ressource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 fontScale="85000" lnSpcReduction="20000"/>
          </a:bodyPr>
          <a:lstStyle/>
          <a:p>
            <a:endParaRPr lang="fr-FR" sz="3200" b="1" dirty="0" smtClean="0"/>
          </a:p>
          <a:p>
            <a:r>
              <a:rPr lang="fr-FR" sz="3200" b="1" dirty="0" smtClean="0"/>
              <a:t>Des activités pour utiliser les langues des élèves </a:t>
            </a:r>
            <a:br>
              <a:rPr lang="fr-FR" sz="3200" b="1" dirty="0" smtClean="0"/>
            </a:br>
            <a:r>
              <a:rPr lang="fr-FR" sz="3200" b="1" dirty="0" smtClean="0"/>
              <a:t>comme une ressource</a:t>
            </a:r>
          </a:p>
          <a:p>
            <a:pPr>
              <a:buFont typeface="Wingdings" pitchFamily="2" charset="2"/>
              <a:buNone/>
            </a:pPr>
            <a:endParaRPr lang="fr-FR" sz="3200" b="1" dirty="0" smtClean="0"/>
          </a:p>
          <a:p>
            <a:pPr algn="just">
              <a:buFont typeface="Wingdings" pitchFamily="2" charset="2"/>
              <a:buNone/>
            </a:pPr>
            <a:r>
              <a:rPr lang="en-US" sz="3200" b="1" dirty="0" err="1" smtClean="0">
                <a:solidFill>
                  <a:schemeClr val="tx2"/>
                </a:solidFill>
              </a:rPr>
              <a:t>Eviter</a:t>
            </a:r>
            <a:r>
              <a:rPr lang="en-US" sz="3200" dirty="0" smtClean="0"/>
              <a:t> les </a:t>
            </a:r>
            <a:r>
              <a:rPr lang="en-US" sz="3200" b="1" dirty="0" err="1" smtClean="0"/>
              <a:t>pratiques</a:t>
            </a:r>
            <a:r>
              <a:rPr lang="en-US" sz="3200" dirty="0" smtClean="0"/>
              <a:t> de classes qui </a:t>
            </a:r>
            <a:r>
              <a:rPr lang="en-US" sz="3200" b="1" dirty="0" err="1" smtClean="0"/>
              <a:t>développent</a:t>
            </a:r>
            <a:r>
              <a:rPr lang="en-US" sz="3200" dirty="0" smtClean="0"/>
              <a:t> les </a:t>
            </a:r>
            <a:r>
              <a:rPr lang="en-US" sz="3200" b="1" dirty="0" err="1" smtClean="0"/>
              <a:t>langues</a:t>
            </a:r>
            <a:r>
              <a:rPr lang="en-US" sz="3200" dirty="0" smtClean="0"/>
              <a:t> </a:t>
            </a:r>
            <a:r>
              <a:rPr lang="en-US" sz="3200" dirty="0" err="1" smtClean="0"/>
              <a:t>comme</a:t>
            </a:r>
            <a:r>
              <a:rPr lang="en-US" sz="3200" dirty="0" smtClean="0"/>
              <a:t> </a:t>
            </a:r>
            <a:r>
              <a:rPr lang="en-US" sz="3200" b="1" dirty="0" smtClean="0"/>
              <a:t>des </a:t>
            </a:r>
            <a:r>
              <a:rPr lang="en-US" sz="3200" b="1" dirty="0" err="1" smtClean="0">
                <a:solidFill>
                  <a:schemeClr val="tx2"/>
                </a:solidFill>
              </a:rPr>
              <a:t>tuyaux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</a:rPr>
              <a:t>séparés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dirty="0" smtClean="0"/>
              <a:t>qui ne </a:t>
            </a:r>
            <a:r>
              <a:rPr lang="en-US" sz="3200" dirty="0" err="1" smtClean="0"/>
              <a:t>communiquent</a:t>
            </a:r>
            <a:r>
              <a:rPr lang="en-US" sz="3200" dirty="0" smtClean="0"/>
              <a:t>  pas </a:t>
            </a:r>
            <a:r>
              <a:rPr lang="en-US" sz="3200" i="1" dirty="0" smtClean="0"/>
              <a:t>(“languages completely independent from one another” </a:t>
            </a:r>
            <a:r>
              <a:rPr lang="en-US" sz="3200" dirty="0" smtClean="0"/>
              <a:t>Heller, 1996, </a:t>
            </a:r>
            <a:r>
              <a:rPr lang="en-US" sz="3200" dirty="0" err="1" smtClean="0"/>
              <a:t>Gajo</a:t>
            </a:r>
            <a:r>
              <a:rPr lang="en-US" sz="3200" dirty="0" smtClean="0"/>
              <a:t>, 2001). </a:t>
            </a:r>
          </a:p>
          <a:p>
            <a:pPr>
              <a:buFont typeface="Wingdings" pitchFamily="2" charset="2"/>
              <a:buNone/>
            </a:pPr>
            <a:endParaRPr lang="en-US" sz="3200" dirty="0" smtClean="0"/>
          </a:p>
          <a:p>
            <a:pPr algn="just">
              <a:buFont typeface="Wingdings" pitchFamily="2" charset="2"/>
              <a:buNone/>
            </a:pPr>
            <a:r>
              <a:rPr lang="en-US" sz="3200" dirty="0" smtClean="0"/>
              <a:t>Le </a:t>
            </a:r>
            <a:r>
              <a:rPr lang="en-US" sz="3200" b="1" dirty="0" smtClean="0"/>
              <a:t>CECR</a:t>
            </a:r>
            <a:r>
              <a:rPr lang="en-US" sz="3200" dirty="0" smtClean="0"/>
              <a:t> en </a:t>
            </a:r>
            <a:r>
              <a:rPr lang="en-US" sz="3200" dirty="0" err="1" smtClean="0"/>
              <a:t>décrivant</a:t>
            </a:r>
            <a:r>
              <a:rPr lang="en-US" sz="3200" dirty="0" smtClean="0"/>
              <a:t> les </a:t>
            </a:r>
            <a:r>
              <a:rPr lang="en-US" sz="3200" dirty="0" err="1" smtClean="0"/>
              <a:t>compétences</a:t>
            </a:r>
            <a:r>
              <a:rPr lang="en-US" sz="3200" dirty="0" smtClean="0"/>
              <a:t> </a:t>
            </a:r>
            <a:r>
              <a:rPr lang="en-US" sz="3200" dirty="0" err="1" smtClean="0"/>
              <a:t>plurilingues</a:t>
            </a:r>
            <a:r>
              <a:rPr lang="en-US" sz="3200" dirty="0" smtClean="0"/>
              <a:t> des </a:t>
            </a:r>
            <a:r>
              <a:rPr lang="en-US" sz="3200" dirty="0" err="1" smtClean="0"/>
              <a:t>locuteurs</a:t>
            </a:r>
            <a:r>
              <a:rPr lang="en-US" sz="3200" dirty="0" smtClean="0"/>
              <a:t> </a:t>
            </a:r>
            <a:r>
              <a:rPr lang="en-US" sz="3200" b="1" dirty="0" smtClean="0"/>
              <a:t>encourage</a:t>
            </a:r>
            <a:r>
              <a:rPr lang="en-US" sz="3200" dirty="0" smtClean="0"/>
              <a:t> </a:t>
            </a:r>
            <a:r>
              <a:rPr lang="en-US" sz="3200" b="1" dirty="0" err="1" smtClean="0">
                <a:solidFill>
                  <a:schemeClr val="tx2"/>
                </a:solidFill>
              </a:rPr>
              <a:t>l’intercompréhension</a:t>
            </a:r>
            <a:r>
              <a:rPr lang="en-US" sz="3200" dirty="0" smtClean="0"/>
              <a:t> et les </a:t>
            </a:r>
            <a:r>
              <a:rPr lang="en-US" sz="3200" b="1" dirty="0" err="1" smtClean="0"/>
              <a:t>compétences</a:t>
            </a:r>
            <a:r>
              <a:rPr lang="en-US" sz="3200" dirty="0" smtClean="0"/>
              <a:t> qui </a:t>
            </a:r>
            <a:r>
              <a:rPr lang="en-US" sz="3200" dirty="0" err="1" smtClean="0"/>
              <a:t>sont</a:t>
            </a:r>
            <a:r>
              <a:rPr lang="en-US" sz="3200" dirty="0" smtClean="0"/>
              <a:t> en </a:t>
            </a:r>
            <a:r>
              <a:rPr lang="en-US" sz="3200" dirty="0" err="1" smtClean="0"/>
              <a:t>perpétuel</a:t>
            </a:r>
            <a:r>
              <a:rPr lang="en-US" sz="3200" dirty="0" smtClean="0"/>
              <a:t> </a:t>
            </a:r>
            <a:r>
              <a:rPr lang="en-US" sz="3200" b="1" dirty="0" err="1" smtClean="0"/>
              <a:t>développement</a:t>
            </a:r>
            <a:r>
              <a:rPr lang="en-US" sz="3200" dirty="0" smtClean="0"/>
              <a:t> </a:t>
            </a:r>
            <a:r>
              <a:rPr lang="en-US" sz="3200" dirty="0" err="1" smtClean="0"/>
              <a:t>même</a:t>
            </a:r>
            <a:r>
              <a:rPr lang="en-US" sz="3200" dirty="0" smtClean="0"/>
              <a:t> </a:t>
            </a:r>
            <a:r>
              <a:rPr lang="en-US" sz="3200" dirty="0" err="1" smtClean="0"/>
              <a:t>si</a:t>
            </a:r>
            <a:r>
              <a:rPr lang="en-US" sz="3200" dirty="0" smtClean="0"/>
              <a:t> </a:t>
            </a:r>
            <a:r>
              <a:rPr lang="en-US" sz="3200" dirty="0" err="1" smtClean="0"/>
              <a:t>elles</a:t>
            </a:r>
            <a:r>
              <a:rPr lang="en-US" sz="3200" dirty="0" smtClean="0"/>
              <a:t> </a:t>
            </a:r>
            <a:r>
              <a:rPr lang="en-US" sz="3200" dirty="0" err="1" smtClean="0"/>
              <a:t>sont</a:t>
            </a:r>
            <a:r>
              <a:rPr lang="en-US" sz="3200" dirty="0" smtClean="0"/>
              <a:t> </a:t>
            </a:r>
            <a:r>
              <a:rPr lang="en-US" sz="3200" b="1" dirty="0" err="1" smtClean="0">
                <a:solidFill>
                  <a:schemeClr val="tx2"/>
                </a:solidFill>
              </a:rPr>
              <a:t>déséquilibrées</a:t>
            </a:r>
            <a:r>
              <a:rPr lang="en-US" sz="3200" dirty="0" smtClean="0"/>
              <a:t>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PRINCIPES DE BASE</a:t>
            </a:r>
            <a:br>
              <a:rPr lang="fr-FR" dirty="0" smtClean="0"/>
            </a:br>
            <a:r>
              <a:rPr lang="fr-FR" i="1" dirty="0" smtClean="0"/>
              <a:t>APPROCHES INTERLINGUISTIQUES ET INTERCULTURELLES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COMPARONS NOS LANGUES</a:t>
            </a:r>
            <a:endParaRPr lang="fr-FR" dirty="0"/>
          </a:p>
        </p:txBody>
      </p:sp>
      <p:pic>
        <p:nvPicPr>
          <p:cNvPr id="4" name="Espace réservé du contenu 3" descr="Image1 (2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73452" y="1609725"/>
            <a:ext cx="6606496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Comparer, est-ce difficile ?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Cerveau et </a:t>
            </a:r>
            <a:r>
              <a:rPr lang="fr-FR" b="1" dirty="0" smtClean="0"/>
              <a:t>expériences</a:t>
            </a:r>
          </a:p>
          <a:p>
            <a:r>
              <a:rPr lang="fr-FR" b="1" dirty="0" smtClean="0"/>
              <a:t>L’</a:t>
            </a:r>
            <a:r>
              <a:rPr lang="fr-FR" b="1" dirty="0" err="1" smtClean="0"/>
              <a:t>interlangue</a:t>
            </a:r>
            <a:r>
              <a:rPr lang="fr-FR" dirty="0" smtClean="0"/>
              <a:t> quoi qu’il advienne</a:t>
            </a:r>
          </a:p>
          <a:p>
            <a:r>
              <a:rPr lang="fr-FR" b="1" dirty="0" smtClean="0"/>
              <a:t>L’intercompréhension</a:t>
            </a:r>
            <a:r>
              <a:rPr lang="fr-FR" dirty="0" smtClean="0"/>
              <a:t> entre langues parentes (romanes, germaniques)</a:t>
            </a:r>
          </a:p>
          <a:p>
            <a:r>
              <a:rPr lang="fr-FR" b="1" dirty="0" smtClean="0"/>
              <a:t>L’intercompréhension</a:t>
            </a:r>
            <a:r>
              <a:rPr lang="fr-FR" dirty="0" smtClean="0"/>
              <a:t> selon le niveau linguistique</a:t>
            </a:r>
          </a:p>
          <a:p>
            <a:r>
              <a:rPr lang="fr-FR" b="1" dirty="0" smtClean="0"/>
              <a:t>Comparer</a:t>
            </a:r>
            <a:r>
              <a:rPr lang="fr-FR" dirty="0" smtClean="0"/>
              <a:t> vs opposer</a:t>
            </a:r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4038600"/>
            <a:ext cx="9144000" cy="18288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 </a:t>
            </a:r>
            <a:br>
              <a:rPr lang="fr-FR" dirty="0" smtClean="0"/>
            </a:br>
            <a:r>
              <a:rPr lang="fr-FR" b="1" i="1" dirty="0" smtClean="0"/>
              <a:t> Comparons nos langues</a:t>
            </a:r>
            <a:r>
              <a:rPr lang="fr-FR" b="1" dirty="0" smtClean="0"/>
              <a:t> </a:t>
            </a:r>
            <a:r>
              <a:rPr lang="fr-FR" b="1" i="1" dirty="0" smtClean="0"/>
              <a:t>:</a:t>
            </a:r>
            <a:br>
              <a:rPr lang="fr-FR" b="1" i="1" dirty="0" smtClean="0"/>
            </a:br>
            <a:r>
              <a:rPr lang="fr-FR" b="1" dirty="0" smtClean="0"/>
              <a:t> l’apport des langues étrangères </a:t>
            </a:r>
            <a:br>
              <a:rPr lang="fr-FR" b="1" dirty="0" smtClean="0"/>
            </a:br>
            <a:r>
              <a:rPr lang="fr-FR" b="1" dirty="0" smtClean="0"/>
              <a:t>et anciennes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/>
              <a:t>à l’enseignement du français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6050037"/>
            <a:ext cx="9067800" cy="685800"/>
          </a:xfrm>
        </p:spPr>
        <p:txBody>
          <a:bodyPr>
            <a:normAutofit/>
          </a:bodyPr>
          <a:lstStyle/>
          <a:p>
            <a:r>
              <a:rPr lang="fr-FR" dirty="0" smtClean="0"/>
              <a:t>Nathalie Auger,    Université Montpellier 3, CNRS UMR </a:t>
            </a:r>
            <a:r>
              <a:rPr lang="fr-FR" dirty="0" err="1" smtClean="0"/>
              <a:t>Praxiling</a:t>
            </a:r>
            <a:endParaRPr lang="fr-F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Représentations des langues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sz="3200" dirty="0" smtClean="0">
                <a:solidFill>
                  <a:schemeClr val="tx2"/>
                </a:solidFill>
              </a:rPr>
              <a:t>Le </a:t>
            </a:r>
            <a:r>
              <a:rPr lang="en-US" sz="3200" b="1" dirty="0" err="1" smtClean="0"/>
              <a:t>chinois</a:t>
            </a:r>
            <a:r>
              <a:rPr lang="en-US" sz="3200" dirty="0" smtClean="0">
                <a:solidFill>
                  <a:schemeClr val="tx2"/>
                </a:solidFill>
              </a:rPr>
              <a:t> et </a:t>
            </a:r>
            <a:r>
              <a:rPr lang="en-US" sz="3200" b="1" dirty="0" err="1" smtClean="0"/>
              <a:t>l’anglais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semblent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être</a:t>
            </a:r>
            <a:r>
              <a:rPr lang="en-US" sz="3200" dirty="0" smtClean="0">
                <a:solidFill>
                  <a:schemeClr val="tx2"/>
                </a:solidFill>
              </a:rPr>
              <a:t> des </a:t>
            </a:r>
            <a:r>
              <a:rPr lang="en-US" sz="3200" dirty="0" err="1" smtClean="0">
                <a:solidFill>
                  <a:schemeClr val="tx2"/>
                </a:solidFill>
              </a:rPr>
              <a:t>langues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très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b="1" dirty="0" err="1" smtClean="0"/>
              <a:t>éloignées</a:t>
            </a:r>
            <a:r>
              <a:rPr lang="en-US" sz="3200" dirty="0" smtClean="0">
                <a:solidFill>
                  <a:schemeClr val="tx2"/>
                </a:solidFill>
              </a:rPr>
              <a:t> en </a:t>
            </a:r>
            <a:r>
              <a:rPr lang="en-US" sz="3200" dirty="0" err="1" smtClean="0">
                <a:solidFill>
                  <a:schemeClr val="tx2"/>
                </a:solidFill>
              </a:rPr>
              <a:t>ce</a:t>
            </a:r>
            <a:r>
              <a:rPr lang="en-US" sz="3200" dirty="0" smtClean="0">
                <a:solidFill>
                  <a:schemeClr val="tx2"/>
                </a:solidFill>
              </a:rPr>
              <a:t> qui </a:t>
            </a:r>
            <a:r>
              <a:rPr lang="en-US" sz="3200" dirty="0" err="1" smtClean="0">
                <a:solidFill>
                  <a:schemeClr val="tx2"/>
                </a:solidFill>
              </a:rPr>
              <a:t>concerne</a:t>
            </a:r>
            <a:r>
              <a:rPr lang="en-US" sz="3200" dirty="0" smtClean="0">
                <a:solidFill>
                  <a:schemeClr val="tx2"/>
                </a:solidFill>
              </a:rPr>
              <a:t> le </a:t>
            </a:r>
            <a:r>
              <a:rPr lang="en-US" sz="3200" dirty="0" err="1" smtClean="0"/>
              <a:t>lexique</a:t>
            </a:r>
            <a:r>
              <a:rPr lang="en-US" sz="3200" dirty="0" smtClean="0">
                <a:solidFill>
                  <a:schemeClr val="tx2"/>
                </a:solidFill>
              </a:rPr>
              <a:t>. </a:t>
            </a:r>
          </a:p>
          <a:p>
            <a:pPr algn="just"/>
            <a:endParaRPr lang="en-US" sz="3200" dirty="0" smtClean="0">
              <a:solidFill>
                <a:schemeClr val="tx2"/>
              </a:solidFill>
            </a:endParaRPr>
          </a:p>
          <a:p>
            <a:pPr algn="just"/>
            <a:r>
              <a:rPr lang="en-US" sz="3200" dirty="0" err="1" smtClean="0">
                <a:solidFill>
                  <a:schemeClr val="tx2"/>
                </a:solidFill>
              </a:rPr>
              <a:t>L’anglais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est</a:t>
            </a:r>
            <a:r>
              <a:rPr lang="en-US" sz="3200" dirty="0" smtClean="0">
                <a:solidFill>
                  <a:schemeClr val="tx2"/>
                </a:solidFill>
              </a:rPr>
              <a:t> plus </a:t>
            </a:r>
            <a:r>
              <a:rPr lang="en-US" sz="3200" b="1" dirty="0" err="1" smtClean="0">
                <a:solidFill>
                  <a:schemeClr val="tx2"/>
                </a:solidFill>
              </a:rPr>
              <a:t>proche</a:t>
            </a:r>
            <a:r>
              <a:rPr lang="en-US" sz="3200" dirty="0" smtClean="0">
                <a:solidFill>
                  <a:schemeClr val="tx2"/>
                </a:solidFill>
              </a:rPr>
              <a:t> de </a:t>
            </a:r>
            <a:r>
              <a:rPr lang="en-US" sz="3200" dirty="0" err="1" smtClean="0">
                <a:solidFill>
                  <a:schemeClr val="tx2"/>
                </a:solidFill>
              </a:rPr>
              <a:t>l’allemand</a:t>
            </a:r>
            <a:r>
              <a:rPr lang="en-US" sz="3200" dirty="0" smtClean="0">
                <a:solidFill>
                  <a:schemeClr val="tx2"/>
                </a:solidFill>
              </a:rPr>
              <a:t>. </a:t>
            </a:r>
          </a:p>
          <a:p>
            <a:pPr algn="just"/>
            <a:endParaRPr lang="en-US" sz="3200" dirty="0" smtClean="0">
              <a:solidFill>
                <a:schemeClr val="tx2"/>
              </a:solidFill>
            </a:endParaRPr>
          </a:p>
          <a:p>
            <a:pPr algn="just"/>
            <a:r>
              <a:rPr lang="en-US" sz="3200" dirty="0" err="1" smtClean="0">
                <a:solidFill>
                  <a:schemeClr val="tx2"/>
                </a:solidFill>
              </a:rPr>
              <a:t>Mais</a:t>
            </a:r>
            <a:r>
              <a:rPr lang="en-US" sz="3200" dirty="0" smtClean="0">
                <a:solidFill>
                  <a:schemeClr val="tx2"/>
                </a:solidFill>
              </a:rPr>
              <a:t>, </a:t>
            </a:r>
            <a:r>
              <a:rPr lang="en-US" sz="3200" dirty="0" err="1" smtClean="0">
                <a:solidFill>
                  <a:schemeClr val="tx2"/>
                </a:solidFill>
              </a:rPr>
              <a:t>si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l’on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considère</a:t>
            </a:r>
            <a:r>
              <a:rPr lang="en-US" sz="3200" dirty="0" smtClean="0">
                <a:solidFill>
                  <a:schemeClr val="tx2"/>
                </a:solidFill>
              </a:rPr>
              <a:t> la </a:t>
            </a:r>
            <a:r>
              <a:rPr lang="en-US" sz="3200" b="1" dirty="0" err="1" smtClean="0"/>
              <a:t>syntaxe</a:t>
            </a:r>
            <a:r>
              <a:rPr lang="en-US" sz="3200" dirty="0" smtClean="0">
                <a:solidFill>
                  <a:schemeClr val="tx2"/>
                </a:solidFill>
              </a:rPr>
              <a:t>, </a:t>
            </a:r>
            <a:r>
              <a:rPr lang="en-US" sz="3200" dirty="0" err="1" smtClean="0">
                <a:solidFill>
                  <a:schemeClr val="tx2"/>
                </a:solidFill>
              </a:rPr>
              <a:t>l’anglais</a:t>
            </a:r>
            <a:r>
              <a:rPr lang="en-US" sz="3200" dirty="0" smtClean="0">
                <a:solidFill>
                  <a:schemeClr val="tx2"/>
                </a:solidFill>
              </a:rPr>
              <a:t> et le </a:t>
            </a:r>
            <a:r>
              <a:rPr lang="en-US" sz="3200" dirty="0" err="1" smtClean="0">
                <a:solidFill>
                  <a:schemeClr val="tx2"/>
                </a:solidFill>
              </a:rPr>
              <a:t>chinois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sont</a:t>
            </a:r>
            <a:r>
              <a:rPr lang="en-US" sz="3200" dirty="0" smtClean="0">
                <a:solidFill>
                  <a:schemeClr val="tx2"/>
                </a:solidFill>
              </a:rPr>
              <a:t> plus </a:t>
            </a:r>
            <a:r>
              <a:rPr lang="en-US" sz="3200" b="1" dirty="0" err="1" smtClean="0">
                <a:solidFill>
                  <a:schemeClr val="tx2"/>
                </a:solidFill>
              </a:rPr>
              <a:t>proches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que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l’anglais</a:t>
            </a:r>
            <a:r>
              <a:rPr lang="en-US" sz="3200" dirty="0" smtClean="0">
                <a:solidFill>
                  <a:schemeClr val="tx2"/>
                </a:solidFill>
              </a:rPr>
              <a:t> et </a:t>
            </a:r>
            <a:r>
              <a:rPr lang="en-US" sz="3200" dirty="0" err="1" smtClean="0">
                <a:solidFill>
                  <a:schemeClr val="tx2"/>
                </a:solidFill>
              </a:rPr>
              <a:t>l’allemand</a:t>
            </a:r>
            <a:r>
              <a:rPr lang="en-US" sz="3200" dirty="0" smtClean="0">
                <a:solidFill>
                  <a:schemeClr val="tx2"/>
                </a:solidFill>
              </a:rPr>
              <a:t>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EXEMPLES VIDEOS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fr-FR" sz="2800" dirty="0" smtClean="0"/>
              <a:t>EXTRAITS DU DVD </a:t>
            </a:r>
            <a:r>
              <a:rPr lang="fr-FR" sz="2800" dirty="0" smtClean="0"/>
              <a:t>"</a:t>
            </a:r>
            <a:r>
              <a:rPr lang="fr-FR" sz="2800" i="1" dirty="0" smtClean="0"/>
              <a:t>Comparons nos langues</a:t>
            </a:r>
            <a:r>
              <a:rPr lang="fr-FR" sz="2800" dirty="0" smtClean="0"/>
              <a:t>" </a:t>
            </a:r>
          </a:p>
          <a:p>
            <a:pPr marL="0" indent="0" algn="ctr">
              <a:buNone/>
            </a:pPr>
            <a:r>
              <a:rPr lang="fr-FR" sz="2400" dirty="0" smtClean="0"/>
              <a:t>(collection RFVM) </a:t>
            </a:r>
            <a:br>
              <a:rPr lang="fr-FR" sz="2400" dirty="0" smtClean="0"/>
            </a:br>
            <a:r>
              <a:rPr lang="fr-FR" sz="2400" dirty="0" smtClean="0"/>
              <a:t>by Nathalie AUGER </a:t>
            </a:r>
            <a:br>
              <a:rPr lang="fr-FR" sz="2400" dirty="0" smtClean="0"/>
            </a:br>
            <a:r>
              <a:rPr lang="fr-FR" sz="2400" dirty="0" smtClean="0"/>
              <a:t>© CRDP de l'académie de Montpellier</a:t>
            </a:r>
          </a:p>
          <a:p>
            <a:pPr marL="0" indent="0">
              <a:buNone/>
            </a:pPr>
            <a:endParaRPr lang="fr-FR" sz="3200" dirty="0" smtClean="0"/>
          </a:p>
          <a:p>
            <a:pPr marL="0" indent="0">
              <a:buNone/>
            </a:pPr>
            <a:r>
              <a:rPr lang="fr-FR" sz="3200" dirty="0" smtClean="0"/>
              <a:t>Extraits disponibles </a:t>
            </a:r>
            <a:r>
              <a:rPr lang="fr-FR" sz="3200" dirty="0" smtClean="0">
                <a:solidFill>
                  <a:srgbClr val="F8B308"/>
                </a:solidFill>
              </a:rPr>
              <a:t>en ligne </a:t>
            </a:r>
            <a:r>
              <a:rPr lang="fr-FR" sz="3200" dirty="0" smtClean="0"/>
              <a:t>:</a:t>
            </a:r>
            <a:endParaRPr lang="fr-FR" sz="3200" dirty="0" smtClean="0"/>
          </a:p>
          <a:p>
            <a:pPr marL="0" indent="0">
              <a:buNone/>
            </a:pPr>
            <a:r>
              <a:rPr lang="fr-FR" sz="3200" dirty="0" smtClean="0">
                <a:hlinkClick r:id="rId2"/>
              </a:rPr>
              <a:t>http://marille.ecml.at/Classroomvideos/tabid/2915/language/en-GB/Default.aspx</a:t>
            </a:r>
            <a:endParaRPr lang="fr-FR" sz="3200" dirty="0" smtClean="0"/>
          </a:p>
          <a:p>
            <a:pPr>
              <a:buNone/>
            </a:pPr>
            <a:r>
              <a:rPr lang="en-US" sz="3200" dirty="0" smtClean="0">
                <a:hlinkClick r:id="rId2"/>
              </a:rPr>
              <a:t/>
            </a:r>
            <a:br>
              <a:rPr lang="en-US" sz="3200" dirty="0" smtClean="0">
                <a:hlinkClick r:id="rId2"/>
              </a:rPr>
            </a:br>
            <a:r>
              <a:rPr lang="en-US" sz="3200" dirty="0" err="1" smtClean="0"/>
              <a:t>ou</a:t>
            </a:r>
            <a:r>
              <a:rPr lang="en-US" sz="3200" dirty="0" smtClean="0"/>
              <a:t> </a:t>
            </a:r>
            <a:r>
              <a:rPr lang="en-US" sz="3200" dirty="0" smtClean="0">
                <a:hlinkClick r:id="rId3"/>
              </a:rPr>
              <a:t>http://www.cndp.fr/bsd</a:t>
            </a:r>
            <a:r>
              <a:rPr lang="en-US" sz="3200" dirty="0" smtClean="0">
                <a:hlinkClick r:id="rId3"/>
              </a:rPr>
              <a:t>/</a:t>
            </a:r>
            <a:r>
              <a:rPr lang="en-US" sz="3200" dirty="0" smtClean="0"/>
              <a:t> </a:t>
            </a:r>
            <a:r>
              <a:rPr lang="en-US" sz="3200" dirty="0" err="1" smtClean="0"/>
              <a:t>voir</a:t>
            </a:r>
            <a:r>
              <a:rPr lang="en-US" sz="3200" dirty="0" smtClean="0"/>
              <a:t> “</a:t>
            </a:r>
            <a:r>
              <a:rPr lang="en-US" sz="3200" dirty="0" err="1" smtClean="0"/>
              <a:t>comparons</a:t>
            </a:r>
            <a:r>
              <a:rPr lang="en-US" sz="3200" dirty="0" smtClean="0"/>
              <a:t> </a:t>
            </a:r>
            <a:r>
              <a:rPr lang="en-US" sz="3200" dirty="0" err="1" smtClean="0"/>
              <a:t>nos</a:t>
            </a:r>
            <a:r>
              <a:rPr lang="en-US" sz="3200" dirty="0" smtClean="0"/>
              <a:t> </a:t>
            </a:r>
            <a:r>
              <a:rPr lang="en-US" sz="3200" dirty="0" err="1" smtClean="0"/>
              <a:t>langues</a:t>
            </a:r>
            <a:r>
              <a:rPr lang="en-US" sz="3200" dirty="0" smtClean="0"/>
              <a:t>”</a:t>
            </a: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vidéo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Description de l’ouverture : installation du thème et nouveau rôle de l’enseignant</a:t>
            </a:r>
          </a:p>
          <a:p>
            <a:r>
              <a:rPr lang="fr-FR" dirty="0"/>
              <a:t>Corps de la discussion et variations des points de vue des locuteurs</a:t>
            </a:r>
          </a:p>
          <a:p>
            <a:r>
              <a:rPr lang="fr-FR" dirty="0"/>
              <a:t>Points litigieux identifiés/dépassés</a:t>
            </a:r>
          </a:p>
          <a:p>
            <a:r>
              <a:rPr lang="fr-FR" dirty="0"/>
              <a:t>La discussion pour se construire tout en construisant des </a:t>
            </a:r>
            <a:r>
              <a:rPr lang="fr-FR" dirty="0" smtClean="0"/>
              <a:t>connaissances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Résultats sur les élèves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b="1" dirty="0" smtClean="0"/>
          </a:p>
          <a:p>
            <a:pPr algn="just"/>
            <a:r>
              <a:rPr lang="en-US" sz="3200" b="1" dirty="0" smtClean="0"/>
              <a:t>Plus </a:t>
            </a:r>
            <a:r>
              <a:rPr lang="en-US" sz="3200" b="1" dirty="0" err="1" smtClean="0"/>
              <a:t>actifs</a:t>
            </a:r>
            <a:r>
              <a:rPr lang="en-US" sz="3200" b="1" dirty="0" smtClean="0"/>
              <a:t> </a:t>
            </a:r>
            <a:r>
              <a:rPr lang="en-US" sz="3200" dirty="0" err="1" smtClean="0"/>
              <a:t>dans</a:t>
            </a:r>
            <a:r>
              <a:rPr lang="en-US" sz="3200" dirty="0" smtClean="0"/>
              <a:t> le </a:t>
            </a:r>
            <a:r>
              <a:rPr lang="en-US" sz="3200" dirty="0" err="1" smtClean="0"/>
              <a:t>processus</a:t>
            </a:r>
            <a:r>
              <a:rPr lang="en-US" sz="3200" dirty="0" smtClean="0"/>
              <a:t> </a:t>
            </a:r>
            <a:r>
              <a:rPr lang="en-US" sz="3200" dirty="0" err="1" smtClean="0"/>
              <a:t>d’apprentissage</a:t>
            </a:r>
            <a:r>
              <a:rPr lang="en-US" sz="3200" dirty="0" smtClean="0"/>
              <a:t>, les </a:t>
            </a:r>
            <a:r>
              <a:rPr lang="en-US" sz="3200" dirty="0" err="1" smtClean="0"/>
              <a:t>activités</a:t>
            </a:r>
            <a:r>
              <a:rPr lang="en-US" sz="3200" dirty="0" smtClean="0"/>
              <a:t> </a:t>
            </a:r>
            <a:r>
              <a:rPr lang="en-US" sz="3200" b="1" dirty="0" err="1" smtClean="0"/>
              <a:t>renforcent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leur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capacité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d’observation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d’analyse</a:t>
            </a:r>
            <a:r>
              <a:rPr lang="en-US" sz="3200" b="1" dirty="0" smtClean="0"/>
              <a:t>, de </a:t>
            </a:r>
            <a:r>
              <a:rPr lang="en-US" sz="3200" b="1" dirty="0" err="1" smtClean="0"/>
              <a:t>mise</a:t>
            </a:r>
            <a:r>
              <a:rPr lang="en-US" sz="3200" b="1" dirty="0" smtClean="0"/>
              <a:t> en relation </a:t>
            </a:r>
            <a:r>
              <a:rPr lang="en-US" sz="3200" dirty="0" smtClean="0"/>
              <a:t>des </a:t>
            </a:r>
            <a:r>
              <a:rPr lang="en-US" sz="3200" dirty="0" err="1" smtClean="0"/>
              <a:t>langues</a:t>
            </a:r>
            <a:endParaRPr lang="en-US" sz="3200" dirty="0" smtClean="0"/>
          </a:p>
          <a:p>
            <a:pPr algn="just"/>
            <a:endParaRPr lang="en-US" sz="3200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Exemple vidéo</a:t>
            </a:r>
            <a:endParaRPr lang="fr-FR" dirty="0"/>
          </a:p>
        </p:txBody>
      </p:sp>
      <p:pic>
        <p:nvPicPr>
          <p:cNvPr id="6" name="17 technique.wmv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Résultats sur les enseignants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b="1" dirty="0" smtClean="0"/>
              <a:t>Motivation</a:t>
            </a:r>
            <a:r>
              <a:rPr lang="en-US" sz="3200" dirty="0" smtClean="0"/>
              <a:t> : </a:t>
            </a:r>
            <a:r>
              <a:rPr lang="en-US" sz="3200" dirty="0" err="1" smtClean="0"/>
              <a:t>prise</a:t>
            </a:r>
            <a:r>
              <a:rPr lang="en-US" sz="3200" dirty="0" smtClean="0"/>
              <a:t> de conscience </a:t>
            </a:r>
            <a:r>
              <a:rPr lang="en-US" sz="3200" dirty="0" err="1" smtClean="0"/>
              <a:t>que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chemeClr val="tx2"/>
                </a:solidFill>
              </a:rPr>
              <a:t>les </a:t>
            </a:r>
            <a:r>
              <a:rPr lang="en-US" sz="3200" dirty="0" err="1" smtClean="0">
                <a:solidFill>
                  <a:schemeClr val="tx2"/>
                </a:solidFill>
              </a:rPr>
              <a:t>élèves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ont</a:t>
            </a:r>
            <a:r>
              <a:rPr lang="en-US" sz="3200" dirty="0" smtClean="0">
                <a:solidFill>
                  <a:schemeClr val="tx2"/>
                </a:solidFill>
              </a:rPr>
              <a:t> des </a:t>
            </a:r>
            <a:r>
              <a:rPr lang="en-US" sz="3200" dirty="0" err="1" smtClean="0">
                <a:solidFill>
                  <a:schemeClr val="tx2"/>
                </a:solidFill>
              </a:rPr>
              <a:t>connaissances</a:t>
            </a:r>
            <a:r>
              <a:rPr lang="en-US" sz="3200" dirty="0" smtClean="0"/>
              <a:t> et des </a:t>
            </a:r>
            <a:r>
              <a:rPr lang="en-US" sz="3200" dirty="0" err="1" smtClean="0"/>
              <a:t>compétences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utiles</a:t>
            </a:r>
            <a:r>
              <a:rPr lang="en-US" sz="3200" dirty="0" smtClean="0"/>
              <a:t> </a:t>
            </a:r>
            <a:r>
              <a:rPr lang="en-US" sz="3200" dirty="0" err="1" smtClean="0"/>
              <a:t>que</a:t>
            </a:r>
            <a:r>
              <a:rPr lang="en-US" sz="3200" dirty="0" smtClean="0"/>
              <a:t> </a:t>
            </a:r>
            <a:r>
              <a:rPr lang="en-US" sz="3200" dirty="0" err="1" smtClean="0"/>
              <a:t>l’on</a:t>
            </a:r>
            <a:r>
              <a:rPr lang="en-US" sz="3200" dirty="0" smtClean="0"/>
              <a:t> </a:t>
            </a:r>
            <a:r>
              <a:rPr lang="en-US" sz="3200" dirty="0" err="1" smtClean="0"/>
              <a:t>peut</a:t>
            </a:r>
            <a:r>
              <a:rPr lang="en-US" sz="3200" dirty="0" smtClean="0"/>
              <a:t> </a:t>
            </a:r>
            <a:r>
              <a:rPr lang="en-US" sz="3200" dirty="0" err="1" smtClean="0"/>
              <a:t>mobiliser</a:t>
            </a:r>
            <a:r>
              <a:rPr lang="en-US" sz="3200" dirty="0" smtClean="0"/>
              <a:t>. </a:t>
            </a:r>
          </a:p>
          <a:p>
            <a:pPr>
              <a:buFontTx/>
              <a:buNone/>
            </a:pPr>
            <a:r>
              <a:rPr lang="en-US" sz="3200" dirty="0" smtClean="0"/>
              <a:t> </a:t>
            </a:r>
          </a:p>
          <a:p>
            <a:pPr algn="just"/>
            <a:r>
              <a:rPr lang="en-US" sz="3200" dirty="0" smtClean="0"/>
              <a:t>Un </a:t>
            </a:r>
            <a:r>
              <a:rPr lang="en-US" sz="3200" b="1" dirty="0" smtClean="0"/>
              <a:t>nouveau</a:t>
            </a:r>
            <a:r>
              <a:rPr lang="en-US" sz="3200" dirty="0" smtClean="0"/>
              <a:t> </a:t>
            </a:r>
            <a:r>
              <a:rPr lang="en-US" sz="3200" b="1" dirty="0" err="1" smtClean="0"/>
              <a:t>rôle</a:t>
            </a:r>
            <a:r>
              <a:rPr lang="en-US" sz="3200" dirty="0" smtClean="0"/>
              <a:t> : aider les </a:t>
            </a:r>
            <a:r>
              <a:rPr lang="en-US" sz="3200" dirty="0" err="1" smtClean="0"/>
              <a:t>élèves</a:t>
            </a:r>
            <a:r>
              <a:rPr lang="en-US" sz="3200" dirty="0" smtClean="0"/>
              <a:t> à </a:t>
            </a:r>
            <a:r>
              <a:rPr lang="en-US" sz="3200" dirty="0" err="1" smtClean="0">
                <a:solidFill>
                  <a:schemeClr val="tx2"/>
                </a:solidFill>
              </a:rPr>
              <a:t>organiser</a:t>
            </a:r>
            <a:r>
              <a:rPr lang="en-US" sz="3200" dirty="0" smtClean="0"/>
              <a:t> </a:t>
            </a:r>
            <a:r>
              <a:rPr lang="en-US" sz="3200" dirty="0" err="1" smtClean="0"/>
              <a:t>leurs</a:t>
            </a:r>
            <a:r>
              <a:rPr lang="en-US" sz="3200" dirty="0" smtClean="0"/>
              <a:t> </a:t>
            </a:r>
            <a:r>
              <a:rPr lang="en-US" sz="3200" dirty="0" err="1" smtClean="0"/>
              <a:t>connaissances</a:t>
            </a:r>
            <a:r>
              <a:rPr lang="en-US" sz="3200" dirty="0" smtClean="0"/>
              <a:t>. </a:t>
            </a:r>
          </a:p>
          <a:p>
            <a:endParaRPr lang="en-US" sz="3200" dirty="0" smtClean="0"/>
          </a:p>
          <a:p>
            <a:pPr algn="just"/>
            <a:r>
              <a:rPr lang="en-US" sz="3200" dirty="0" err="1" smtClean="0"/>
              <a:t>Ces</a:t>
            </a:r>
            <a:r>
              <a:rPr lang="en-US" sz="3200" dirty="0" smtClean="0"/>
              <a:t> </a:t>
            </a:r>
            <a:r>
              <a:rPr lang="en-US" sz="3200" dirty="0" err="1" smtClean="0"/>
              <a:t>activités</a:t>
            </a:r>
            <a:r>
              <a:rPr lang="en-US" sz="3200" dirty="0" smtClean="0"/>
              <a:t> ne </a:t>
            </a:r>
            <a:r>
              <a:rPr lang="en-US" sz="3200" dirty="0" err="1" smtClean="0"/>
              <a:t>transforment</a:t>
            </a:r>
            <a:r>
              <a:rPr lang="en-US" sz="3200" dirty="0" smtClean="0"/>
              <a:t> pas </a:t>
            </a:r>
            <a:r>
              <a:rPr lang="en-US" sz="3200" dirty="0" err="1" smtClean="0"/>
              <a:t>l’enseignant</a:t>
            </a:r>
            <a:r>
              <a:rPr lang="en-US" sz="3200" dirty="0" smtClean="0"/>
              <a:t>/ les </a:t>
            </a:r>
            <a:r>
              <a:rPr lang="en-US" sz="3200" dirty="0" err="1" smtClean="0"/>
              <a:t>élèves</a:t>
            </a:r>
            <a:r>
              <a:rPr lang="en-US" sz="3200" dirty="0" smtClean="0"/>
              <a:t> en </a:t>
            </a:r>
            <a:r>
              <a:rPr lang="en-US" sz="3200" dirty="0" err="1" smtClean="0"/>
              <a:t>linguistes</a:t>
            </a:r>
            <a:r>
              <a:rPr lang="en-US" sz="3200" dirty="0" smtClean="0"/>
              <a:t> </a:t>
            </a:r>
            <a:r>
              <a:rPr lang="en-US" sz="3200" dirty="0" err="1" smtClean="0"/>
              <a:t>mais</a:t>
            </a:r>
            <a:r>
              <a:rPr lang="en-US" sz="3200" dirty="0" smtClean="0"/>
              <a:t> </a:t>
            </a:r>
            <a:r>
              <a:rPr lang="en-US" sz="3200" dirty="0" err="1" smtClean="0"/>
              <a:t>demandent</a:t>
            </a:r>
            <a:r>
              <a:rPr lang="en-US" sz="3200" dirty="0" smtClean="0"/>
              <a:t> </a:t>
            </a:r>
            <a:r>
              <a:rPr lang="en-US" sz="3200" dirty="0" err="1" smtClean="0"/>
              <a:t>simplement</a:t>
            </a:r>
            <a:r>
              <a:rPr lang="en-US" sz="3200" b="1" dirty="0" smtClean="0"/>
              <a:t> plus </a:t>
            </a:r>
            <a:r>
              <a:rPr lang="en-US" sz="3200" b="1" dirty="0" err="1" smtClean="0"/>
              <a:t>d’attention</a:t>
            </a:r>
            <a:r>
              <a:rPr lang="en-US" sz="3200" b="1" dirty="0" smtClean="0"/>
              <a:t> aux </a:t>
            </a:r>
            <a:r>
              <a:rPr lang="en-US" sz="3200" b="1" dirty="0" err="1" smtClean="0"/>
              <a:t>langues</a:t>
            </a:r>
            <a:r>
              <a:rPr lang="en-US" sz="3200" dirty="0" smtClean="0"/>
              <a:t>.</a:t>
            </a:r>
            <a:endParaRPr lang="en-US" sz="3200" dirty="0" smtClean="0">
              <a:solidFill>
                <a:srgbClr val="FF0000"/>
              </a:solidFill>
            </a:endParaRPr>
          </a:p>
          <a:p>
            <a:endParaRPr lang="fr-F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Finalement…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Démarche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Se confronter et développer des relations avec l’altérité</a:t>
            </a:r>
          </a:p>
          <a:p>
            <a:r>
              <a:rPr lang="fr-FR" dirty="0" smtClean="0"/>
              <a:t>L’erreur comme moteur</a:t>
            </a:r>
          </a:p>
          <a:p>
            <a:r>
              <a:rPr lang="fr-FR" dirty="0" smtClean="0"/>
              <a:t>Dépasser la coupure littéraire/linguistique, disciplinaire</a:t>
            </a:r>
          </a:p>
          <a:p>
            <a:r>
              <a:rPr lang="fr-FR" dirty="0" smtClean="0"/>
              <a:t>Imitation et création</a:t>
            </a:r>
          </a:p>
          <a:p>
            <a:r>
              <a:rPr lang="fr-FR" dirty="0" smtClean="0"/>
              <a:t>Continuum LE, LS, LM et variations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Des démarches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endParaRPr lang="fr-FR" sz="3200" dirty="0" smtClean="0"/>
          </a:p>
          <a:p>
            <a:r>
              <a:rPr lang="fr-FR" sz="3200" dirty="0" smtClean="0"/>
              <a:t>Synergies </a:t>
            </a:r>
            <a:r>
              <a:rPr lang="fr-FR" sz="3200" b="1" dirty="0" smtClean="0"/>
              <a:t>inter-langagières, intra-langagière</a:t>
            </a:r>
          </a:p>
          <a:p>
            <a:endParaRPr lang="fr-FR" sz="3200" b="1" dirty="0" smtClean="0"/>
          </a:p>
          <a:p>
            <a:r>
              <a:rPr lang="fr-FR" sz="3200" dirty="0" smtClean="0"/>
              <a:t>Inscription </a:t>
            </a:r>
            <a:r>
              <a:rPr lang="fr-FR" sz="3200" b="1" dirty="0" smtClean="0"/>
              <a:t>inter- et </a:t>
            </a:r>
            <a:r>
              <a:rPr lang="fr-FR" sz="3200" b="1" dirty="0" err="1" smtClean="0"/>
              <a:t>trans</a:t>
            </a:r>
            <a:r>
              <a:rPr lang="fr-FR" sz="3200" b="1" dirty="0" smtClean="0"/>
              <a:t>- disciplinaire </a:t>
            </a:r>
            <a:r>
              <a:rPr lang="fr-FR" sz="3200" dirty="0" smtClean="0"/>
              <a:t>des apprentissages</a:t>
            </a:r>
          </a:p>
          <a:p>
            <a:endParaRPr lang="fr-FR" sz="3200" dirty="0" smtClean="0"/>
          </a:p>
          <a:p>
            <a:r>
              <a:rPr lang="fr-FR" sz="3200" dirty="0" smtClean="0"/>
              <a:t>Vers une </a:t>
            </a:r>
            <a:r>
              <a:rPr lang="fr-FR" sz="3200" b="1" dirty="0" smtClean="0"/>
              <a:t>didactique intégrée et inclusive</a:t>
            </a:r>
          </a:p>
          <a:p>
            <a:pPr>
              <a:buNone/>
            </a:pPr>
            <a:endParaRPr lang="fr-FR" sz="3200" dirty="0" smtClean="0"/>
          </a:p>
          <a:p>
            <a:r>
              <a:rPr lang="fr-FR" sz="3200" dirty="0" smtClean="0"/>
              <a:t>Des </a:t>
            </a:r>
            <a:r>
              <a:rPr lang="fr-FR" sz="3200" b="1" dirty="0" smtClean="0"/>
              <a:t>démarches</a:t>
            </a:r>
            <a:r>
              <a:rPr lang="fr-FR" sz="3200" dirty="0" smtClean="0"/>
              <a:t> </a:t>
            </a:r>
            <a:r>
              <a:rPr lang="fr-FR" sz="3200" b="1" dirty="0" smtClean="0"/>
              <a:t>horizontales</a:t>
            </a:r>
          </a:p>
          <a:p>
            <a:pPr algn="ctr">
              <a:buFont typeface="Wingdings" pitchFamily="2" charset="2"/>
              <a:buNone/>
            </a:pPr>
            <a:r>
              <a:rPr lang="en-US" sz="2800" b="1" dirty="0" smtClean="0"/>
              <a:t>Conscience </a:t>
            </a:r>
            <a:r>
              <a:rPr lang="en-US" sz="2800" b="1" dirty="0" err="1" smtClean="0"/>
              <a:t>langagière</a:t>
            </a:r>
            <a:r>
              <a:rPr lang="en-US" sz="2800" b="1" dirty="0" smtClean="0"/>
              <a:t> : </a:t>
            </a:r>
            <a:r>
              <a:rPr lang="en-US" sz="2800" b="1" dirty="0" err="1" smtClean="0"/>
              <a:t>améliore</a:t>
            </a:r>
            <a:r>
              <a:rPr lang="en-US" sz="2800" b="1" dirty="0" smtClean="0"/>
              <a:t> le </a:t>
            </a:r>
            <a:r>
              <a:rPr lang="en-US" sz="2800" b="1" dirty="0" err="1" smtClean="0"/>
              <a:t>développement</a:t>
            </a:r>
            <a:r>
              <a:rPr lang="en-US" sz="2800" b="1" dirty="0" smtClean="0"/>
              <a:t> </a:t>
            </a:r>
          </a:p>
          <a:p>
            <a:pPr algn="ctr">
              <a:buFont typeface="Wingdings" pitchFamily="2" charset="2"/>
              <a:buNone/>
            </a:pPr>
            <a:r>
              <a:rPr lang="en-US" sz="2800" b="1" dirty="0" smtClean="0"/>
              <a:t>des </a:t>
            </a:r>
            <a:r>
              <a:rPr lang="en-US" sz="2800" b="1" dirty="0" err="1" smtClean="0"/>
              <a:t>compétences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76672"/>
            <a:ext cx="8766048" cy="742528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« Langues et cultures de la Méditerranée — et au-delà »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Retour sur les langues romanes</a:t>
            </a:r>
          </a:p>
          <a:p>
            <a:r>
              <a:rPr lang="fr-FR" dirty="0" smtClean="0"/>
              <a:t>une didactique interculturelle aux prises avec l’identité et l’altérité</a:t>
            </a:r>
          </a:p>
          <a:p>
            <a:r>
              <a:rPr lang="fr-FR" dirty="0" smtClean="0"/>
              <a:t>Quelques exemples :</a:t>
            </a:r>
          </a:p>
          <a:p>
            <a:r>
              <a:rPr lang="fr-FR" dirty="0" smtClean="0"/>
              <a:t>La crainte des « faux amis », promotion de l’altérité 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Tous bénéficiaires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 sz="3200" dirty="0" smtClean="0"/>
          </a:p>
          <a:p>
            <a:r>
              <a:rPr lang="fr-FR" sz="3200" dirty="0" smtClean="0"/>
              <a:t>L’école comme lieu de cohésion sociale et de valorisation des expériences multiples au bénéfice de tous</a:t>
            </a:r>
          </a:p>
          <a:p>
            <a:r>
              <a:rPr lang="fr-FR" sz="3200" dirty="0" smtClean="0"/>
              <a:t>Accompagner les élèves à vivre dans des sociétés multilingues et multiculturelles 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/>
          <a:lstStyle/>
          <a:p>
            <a:r>
              <a:rPr lang="fr-FR" dirty="0" smtClean="0"/>
              <a:t>Le plurilinguisme : une ressource à saisir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9512" y="6248206"/>
            <a:ext cx="4464495" cy="365125"/>
          </a:xfrm>
        </p:spPr>
        <p:txBody>
          <a:bodyPr/>
          <a:lstStyle/>
          <a:p>
            <a:pPr algn="l"/>
            <a:r>
              <a:rPr lang="fr-FR" sz="2400" dirty="0" smtClean="0"/>
              <a:t>Nathalie.auger@univ-montp3.fr</a:t>
            </a:r>
            <a:endParaRPr kumimoji="0"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40D5ECE-8B49-45CD-BE81-EF81920D1969}" type="slidenum">
              <a:rPr lang="fr-FR" smtClean="0"/>
              <a:pPr/>
              <a:t>32</a:t>
            </a:fld>
            <a:endParaRPr kumimoji="0"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06" y="2857496"/>
            <a:ext cx="8686800" cy="1095600"/>
          </a:xfrm>
        </p:spPr>
        <p:txBody>
          <a:bodyPr>
            <a:no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CA" sz="8800" dirty="0" smtClean="0">
                <a:solidFill>
                  <a:schemeClr val="tx1"/>
                </a:solidFill>
              </a:rPr>
              <a:t>  Merci</a:t>
            </a:r>
            <a:endParaRPr lang="fr-CA" sz="8800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type="body" idx="1"/>
          </p:nvPr>
        </p:nvSpPr>
        <p:spPr>
          <a:xfrm>
            <a:off x="214282" y="2428868"/>
            <a:ext cx="8694000" cy="639762"/>
          </a:xfrm>
        </p:spPr>
        <p:txBody>
          <a:bodyPr>
            <a:normAutofit fontScale="47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CA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CA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endParaRPr lang="fr-CA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0" y="1196975"/>
            <a:ext cx="31686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CA" sz="4400" i="1" dirty="0" err="1">
                <a:solidFill>
                  <a:schemeClr val="tx2"/>
                </a:solidFill>
                <a:latin typeface="Times New Roman" pitchFamily="18" charset="0"/>
              </a:rPr>
              <a:t>Terima</a:t>
            </a:r>
            <a:r>
              <a:rPr lang="fr-CA" sz="4400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fr-CA" sz="4400" i="1" dirty="0" err="1">
                <a:solidFill>
                  <a:schemeClr val="tx2"/>
                </a:solidFill>
                <a:latin typeface="Times New Roman" pitchFamily="18" charset="0"/>
              </a:rPr>
              <a:t>kasih</a:t>
            </a:r>
            <a:endParaRPr lang="fr-FR" sz="4400" i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976440" y="285728"/>
            <a:ext cx="288131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CA" sz="4400" i="1" dirty="0" err="1">
                <a:solidFill>
                  <a:schemeClr val="tx2"/>
                </a:solidFill>
                <a:latin typeface="Times New Roman" pitchFamily="18" charset="0"/>
              </a:rPr>
              <a:t>Thank</a:t>
            </a:r>
            <a:r>
              <a:rPr lang="fr-CA" sz="4400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fr-CA" sz="4400" i="1" dirty="0" err="1">
                <a:solidFill>
                  <a:schemeClr val="tx2"/>
                </a:solidFill>
                <a:latin typeface="Times New Roman" pitchFamily="18" charset="0"/>
              </a:rPr>
              <a:t>you</a:t>
            </a:r>
            <a:endParaRPr lang="fr-FR" sz="4400" i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4857752" y="-157175"/>
            <a:ext cx="27717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CA" sz="4400" i="1" dirty="0" err="1">
                <a:solidFill>
                  <a:schemeClr val="tx2"/>
                </a:solidFill>
                <a:latin typeface="Times New Roman" pitchFamily="18" charset="0"/>
              </a:rPr>
              <a:t>Khop</a:t>
            </a:r>
            <a:r>
              <a:rPr lang="fr-CA" sz="4400" i="1" dirty="0">
                <a:solidFill>
                  <a:schemeClr val="tx2"/>
                </a:solidFill>
                <a:latin typeface="Times New Roman" pitchFamily="18" charset="0"/>
              </a:rPr>
              <a:t> chai</a:t>
            </a:r>
            <a:endParaRPr lang="fr-FR" sz="4400" i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6410354" y="5057799"/>
            <a:ext cx="23050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CA" sz="4400" i="1" dirty="0">
                <a:solidFill>
                  <a:schemeClr val="tx2"/>
                </a:solidFill>
                <a:latin typeface="Times New Roman" pitchFamily="18" charset="0"/>
              </a:rPr>
              <a:t>Gracias</a:t>
            </a:r>
            <a:endParaRPr lang="fr-FR" sz="4400" i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2000232" y="4986361"/>
            <a:ext cx="46815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CA" sz="4400" i="1" dirty="0" err="1">
                <a:solidFill>
                  <a:schemeClr val="tx2"/>
                </a:solidFill>
                <a:latin typeface="Times New Roman" pitchFamily="18" charset="0"/>
              </a:rPr>
              <a:t>Ngiyabonga</a:t>
            </a:r>
            <a:endParaRPr lang="fr-FR" sz="4400" i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481000" y="3986229"/>
            <a:ext cx="23050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CA" sz="4400" i="1" dirty="0" err="1">
                <a:solidFill>
                  <a:schemeClr val="tx2"/>
                </a:solidFill>
                <a:latin typeface="Times New Roman" pitchFamily="18" charset="0"/>
              </a:rPr>
              <a:t>Takk</a:t>
            </a:r>
            <a:endParaRPr lang="fr-FR" sz="4400" i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6286512" y="1357298"/>
            <a:ext cx="23050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CA" sz="4400" i="1" dirty="0" err="1">
                <a:solidFill>
                  <a:schemeClr val="tx2"/>
                </a:solidFill>
                <a:latin typeface="Times New Roman" pitchFamily="18" charset="0"/>
              </a:rPr>
              <a:t>Aukhun</a:t>
            </a:r>
            <a:endParaRPr lang="fr-FR" sz="4400" i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4552966" y="4200543"/>
            <a:ext cx="23050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CA" sz="4400" i="1" dirty="0" err="1">
                <a:solidFill>
                  <a:schemeClr val="tx2"/>
                </a:solidFill>
                <a:latin typeface="Times New Roman" pitchFamily="18" charset="0"/>
              </a:rPr>
              <a:t>Shukriya</a:t>
            </a:r>
            <a:endParaRPr lang="fr-FR" sz="4400" i="1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Intercompréhension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fr-FR" sz="2800" dirty="0" smtClean="0"/>
              <a:t>De parler chacun dans sa langue à l’utilisation des universaux singuliers</a:t>
            </a:r>
          </a:p>
          <a:p>
            <a:pPr eaLnBrk="1" hangingPunct="1">
              <a:lnSpc>
                <a:spcPct val="80000"/>
              </a:lnSpc>
            </a:pPr>
            <a:r>
              <a:rPr lang="fr-FR" sz="2800" dirty="0" smtClean="0"/>
              <a:t>La méthode </a:t>
            </a:r>
            <a:r>
              <a:rPr lang="fr-FR" sz="2800" b="1" dirty="0" smtClean="0"/>
              <a:t>Eurom4, développée dans le cadre du programme LINGUA de la Commission européenne. </a:t>
            </a:r>
          </a:p>
          <a:p>
            <a:pPr eaLnBrk="1" hangingPunct="1">
              <a:lnSpc>
                <a:spcPct val="80000"/>
              </a:lnSpc>
            </a:pPr>
            <a:r>
              <a:rPr lang="fr-FR" sz="2800" b="1" dirty="0" smtClean="0"/>
              <a:t>Public : </a:t>
            </a:r>
            <a:r>
              <a:rPr lang="fr-FR" sz="2800" dirty="0" smtClean="0"/>
              <a:t>locuteurs de langues romanes, portugais, espagnol, italien, français, qui souhaitent pouvoir comprendre les trois autres</a:t>
            </a:r>
            <a:r>
              <a:rPr lang="fr-FR" sz="800" dirty="0" smtClean="0"/>
              <a:t>. 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Eurom 4 (1997)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1371600"/>
            <a:ext cx="7313613" cy="5486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fr-FR" sz="3200" b="1" dirty="0" smtClean="0"/>
              <a:t>Des textes écrits : </a:t>
            </a:r>
            <a:r>
              <a:rPr lang="fr-FR" sz="3200" dirty="0" smtClean="0"/>
              <a:t>un "savoir partagé" des lecteurs  </a:t>
            </a:r>
          </a:p>
          <a:p>
            <a:pPr eaLnBrk="1" hangingPunct="1">
              <a:lnSpc>
                <a:spcPct val="80000"/>
              </a:lnSpc>
            </a:pPr>
            <a:r>
              <a:rPr lang="fr-FR" sz="3200" b="1" dirty="0" smtClean="0"/>
              <a:t>Capables de lire/comprendre des articles de presse dans les trois langues </a:t>
            </a:r>
            <a:r>
              <a:rPr lang="fr-FR" sz="3200" dirty="0" smtClean="0"/>
              <a:t>non connus au départ (60-80 lignes en portugais, en espagnol, en italien ou en français).</a:t>
            </a:r>
          </a:p>
          <a:p>
            <a:pPr eaLnBrk="1" hangingPunct="1">
              <a:lnSpc>
                <a:spcPct val="80000"/>
              </a:lnSpc>
            </a:pPr>
            <a:r>
              <a:rPr lang="fr-FR" sz="3200" b="1" dirty="0" smtClean="0"/>
              <a:t> L'expérience </a:t>
            </a:r>
            <a:r>
              <a:rPr lang="fr-FR" sz="3200" dirty="0" smtClean="0"/>
              <a:t>: plusieurs années dans 4 universités (Lisbonne, Salamanque, Rome et Aix-en-Provence). </a:t>
            </a:r>
          </a:p>
          <a:p>
            <a:pPr eaLnBrk="1" hangingPunct="1">
              <a:lnSpc>
                <a:spcPct val="80000"/>
              </a:lnSpc>
            </a:pPr>
            <a:r>
              <a:rPr lang="fr-FR" sz="3200" b="1" dirty="0" smtClean="0"/>
              <a:t>24 séances de 1h30</a:t>
            </a:r>
            <a:endParaRPr lang="fr-FR" sz="3200" dirty="0" smtClean="0"/>
          </a:p>
          <a:p>
            <a:pPr eaLnBrk="1" hangingPunct="1">
              <a:lnSpc>
                <a:spcPct val="80000"/>
              </a:lnSpc>
            </a:pPr>
            <a:endParaRPr lang="fr-FR" sz="15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1"/>
          <p:cNvSpPr>
            <a:spLocks noGrp="1"/>
          </p:cNvSpPr>
          <p:nvPr>
            <p:ph type="title"/>
          </p:nvPr>
        </p:nvSpPr>
        <p:spPr>
          <a:xfrm>
            <a:off x="-304800" y="503238"/>
            <a:ext cx="8532813" cy="1231900"/>
          </a:xfrm>
        </p:spPr>
        <p:txBody>
          <a:bodyPr/>
          <a:lstStyle/>
          <a:p>
            <a:pPr eaLnBrk="1" hangingPunct="1"/>
            <a:r>
              <a:rPr lang="fr-FR" smtClean="0"/>
              <a:t>5 Principes de base fondamentaux  </a:t>
            </a:r>
          </a:p>
        </p:txBody>
      </p:sp>
      <p:sp>
        <p:nvSpPr>
          <p:cNvPr id="27651" name="Espace réservé du contenu 2"/>
          <p:cNvSpPr>
            <a:spLocks noGrp="1"/>
          </p:cNvSpPr>
          <p:nvPr>
            <p:ph idx="1"/>
          </p:nvPr>
        </p:nvSpPr>
        <p:spPr>
          <a:xfrm>
            <a:off x="0" y="1735138"/>
            <a:ext cx="9144000" cy="4056062"/>
          </a:xfrm>
        </p:spPr>
        <p:txBody>
          <a:bodyPr/>
          <a:lstStyle/>
          <a:p>
            <a:pPr eaLnBrk="1" hangingPunct="1"/>
            <a:r>
              <a:rPr lang="fr-FR" sz="3200" dirty="0" smtClean="0"/>
              <a:t>L’utilisation maximale des </a:t>
            </a:r>
            <a:r>
              <a:rPr lang="fr-FR" sz="3200" b="1" dirty="0" smtClean="0"/>
              <a:t>zones “ transparentes ” </a:t>
            </a:r>
          </a:p>
          <a:p>
            <a:pPr eaLnBrk="1" hangingPunct="1"/>
            <a:r>
              <a:rPr lang="fr-FR" sz="3200" dirty="0" smtClean="0"/>
              <a:t> L’usage du mot vide </a:t>
            </a:r>
            <a:r>
              <a:rPr lang="fr-FR" sz="3200" b="1" dirty="0" smtClean="0"/>
              <a:t>“ machin-machiner ”  </a:t>
            </a:r>
          </a:p>
          <a:p>
            <a:pPr eaLnBrk="1" hangingPunct="1"/>
            <a:r>
              <a:rPr lang="fr-FR" sz="3200" dirty="0" smtClean="0"/>
              <a:t>La compréhension globale ou l’usage de l’inférence par </a:t>
            </a:r>
            <a:r>
              <a:rPr lang="fr-FR" sz="3200" b="1" dirty="0" smtClean="0"/>
              <a:t>“ couches successives ”  </a:t>
            </a:r>
          </a:p>
          <a:p>
            <a:pPr eaLnBrk="1" hangingPunct="1"/>
            <a:r>
              <a:rPr lang="fr-FR" sz="3200" dirty="0" smtClean="0"/>
              <a:t>L’aide apportée par les </a:t>
            </a:r>
            <a:r>
              <a:rPr lang="fr-FR" sz="3200" b="1" dirty="0" smtClean="0"/>
              <a:t>enregistrements sonores</a:t>
            </a:r>
          </a:p>
          <a:p>
            <a:pPr eaLnBrk="1" hangingPunct="1"/>
            <a:r>
              <a:rPr lang="fr-FR" sz="3200" dirty="0" smtClean="0"/>
              <a:t>  L’enseignement </a:t>
            </a:r>
            <a:r>
              <a:rPr lang="fr-FR" sz="3200" b="1" dirty="0" smtClean="0"/>
              <a:t>grammatical à la demande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b="1" dirty="0" smtClean="0"/>
              <a:t>Autres exemples </a:t>
            </a:r>
            <a:endParaRPr lang="fr-FR" dirty="0" smtClean="0"/>
          </a:p>
        </p:txBody>
      </p:sp>
      <p:sp>
        <p:nvSpPr>
          <p:cNvPr id="28675" name="Espace réservé du contenu 2"/>
          <p:cNvSpPr>
            <a:spLocks noGrp="1"/>
          </p:cNvSpPr>
          <p:nvPr>
            <p:ph idx="1"/>
          </p:nvPr>
        </p:nvSpPr>
        <p:spPr>
          <a:xfrm>
            <a:off x="0" y="1735138"/>
            <a:ext cx="9144000" cy="5427662"/>
          </a:xfrm>
        </p:spPr>
        <p:txBody>
          <a:bodyPr/>
          <a:lstStyle/>
          <a:p>
            <a:pPr eaLnBrk="1" hangingPunct="1"/>
            <a:r>
              <a:rPr lang="fr-FR" sz="4000" b="1" dirty="0" smtClean="0"/>
              <a:t>GALANET </a:t>
            </a:r>
            <a:r>
              <a:rPr lang="fr-FR" sz="4000" dirty="0" smtClean="0"/>
              <a:t>(plate-forme)</a:t>
            </a:r>
          </a:p>
          <a:p>
            <a:pPr eaLnBrk="1" hangingPunct="1"/>
            <a:r>
              <a:rPr lang="fr-FR" sz="4000" b="1" dirty="0" smtClean="0"/>
              <a:t>Itinéraires romans </a:t>
            </a:r>
            <a:r>
              <a:rPr lang="fr-FR" sz="4000" dirty="0" smtClean="0"/>
              <a:t>(actes de paroles)</a:t>
            </a:r>
          </a:p>
          <a:p>
            <a:pPr eaLnBrk="1" hangingPunct="1"/>
            <a:endParaRPr lang="fr-FR" sz="4000" dirty="0" smtClean="0"/>
          </a:p>
          <a:p>
            <a:pPr eaLnBrk="1" hangingPunct="1"/>
            <a:r>
              <a:rPr lang="fr-FR" sz="4000" dirty="0" smtClean="0"/>
              <a:t>Recourir aux autres langues : une aide!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b="1" dirty="0" smtClean="0"/>
              <a:t>Langues romanes et disciplines</a:t>
            </a:r>
          </a:p>
        </p:txBody>
      </p:sp>
      <p:sp>
        <p:nvSpPr>
          <p:cNvPr id="31747" name="Espace réservé du contenu 2"/>
          <p:cNvSpPr>
            <a:spLocks noGrp="1"/>
          </p:cNvSpPr>
          <p:nvPr>
            <p:ph idx="1"/>
          </p:nvPr>
        </p:nvSpPr>
        <p:spPr>
          <a:xfrm>
            <a:off x="0" y="1735138"/>
            <a:ext cx="9144000" cy="5122862"/>
          </a:xfrm>
        </p:spPr>
        <p:txBody>
          <a:bodyPr/>
          <a:lstStyle/>
          <a:p>
            <a:pPr eaLnBrk="1" hangingPunct="1"/>
            <a:r>
              <a:rPr lang="fr-FR" sz="3600" dirty="0" smtClean="0"/>
              <a:t>Construire des connaissances dans une </a:t>
            </a:r>
            <a:r>
              <a:rPr lang="fr-FR" sz="3600" b="1" dirty="0" smtClean="0"/>
              <a:t>matière</a:t>
            </a:r>
            <a:r>
              <a:rPr lang="fr-FR" sz="3600" dirty="0" smtClean="0"/>
              <a:t> ; </a:t>
            </a:r>
          </a:p>
          <a:p>
            <a:r>
              <a:rPr lang="fr-FR" sz="3600" dirty="0" smtClean="0"/>
              <a:t>Objectifs </a:t>
            </a:r>
            <a:r>
              <a:rPr lang="fr-FR" sz="3600" b="1" dirty="0" smtClean="0"/>
              <a:t>langagiers</a:t>
            </a:r>
            <a:r>
              <a:rPr lang="fr-FR" sz="3600" dirty="0" smtClean="0"/>
              <a:t> (intercompréhension, conscience méta-langagière), </a:t>
            </a:r>
          </a:p>
          <a:p>
            <a:r>
              <a:rPr lang="fr-FR" sz="3600" b="1" dirty="0" smtClean="0"/>
              <a:t>cognitifs</a:t>
            </a:r>
            <a:r>
              <a:rPr lang="fr-FR" sz="3600" dirty="0" smtClean="0"/>
              <a:t> (l’apprentissage disciplinaire intégré) </a:t>
            </a:r>
          </a:p>
          <a:p>
            <a:r>
              <a:rPr lang="fr-FR" sz="3600" dirty="0" smtClean="0"/>
              <a:t>et relation à </a:t>
            </a:r>
            <a:r>
              <a:rPr lang="fr-FR" sz="3600" b="1" dirty="0" smtClean="0"/>
              <a:t>l’</a:t>
            </a:r>
            <a:r>
              <a:rPr lang="fr-FR" sz="3600" b="1" dirty="0" err="1" smtClean="0"/>
              <a:t>alterité</a:t>
            </a:r>
            <a:r>
              <a:rPr lang="fr-FR" sz="3600" b="1" dirty="0" smtClean="0"/>
              <a:t> </a:t>
            </a:r>
            <a:r>
              <a:rPr lang="fr-FR" sz="3600" dirty="0" smtClean="0"/>
              <a:t>(culture humaniste)</a:t>
            </a:r>
          </a:p>
          <a:p>
            <a:pPr eaLnBrk="1" hangingPunct="1"/>
            <a:endParaRPr lang="fr-FR" sz="3600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b="1" dirty="0" smtClean="0"/>
              <a:t>Les langues romanes :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un </a:t>
            </a:r>
            <a:r>
              <a:rPr lang="fr-FR" dirty="0" err="1" smtClean="0"/>
              <a:t>templin</a:t>
            </a:r>
            <a:r>
              <a:rPr lang="fr-FR" dirty="0" smtClean="0"/>
              <a:t> pour les approches plurielles</a:t>
            </a:r>
          </a:p>
        </p:txBody>
      </p:sp>
      <p:sp>
        <p:nvSpPr>
          <p:cNvPr id="37891" name="Espace réservé du contenu 2"/>
          <p:cNvSpPr>
            <a:spLocks noGrp="1"/>
          </p:cNvSpPr>
          <p:nvPr>
            <p:ph idx="1"/>
          </p:nvPr>
        </p:nvSpPr>
        <p:spPr>
          <a:xfrm>
            <a:off x="251520" y="1556792"/>
            <a:ext cx="7976493" cy="4234408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de-DE" sz="2800" b="1" dirty="0" smtClean="0">
              <a:solidFill>
                <a:srgbClr val="CC0066"/>
              </a:solidFill>
              <a:latin typeface="Times" charset="0"/>
            </a:endParaRPr>
          </a:p>
          <a:p>
            <a:pPr>
              <a:buFontTx/>
              <a:buNone/>
            </a:pPr>
            <a:r>
              <a:rPr lang="de-DE" sz="2800" b="1" dirty="0" err="1" smtClean="0">
                <a:solidFill>
                  <a:srgbClr val="CC0066"/>
                </a:solidFill>
                <a:latin typeface="Times" charset="0"/>
              </a:rPr>
              <a:t>Approches</a:t>
            </a:r>
            <a:r>
              <a:rPr lang="de-DE" sz="2800" b="1" dirty="0" smtClean="0">
                <a:solidFill>
                  <a:srgbClr val="CC0066"/>
                </a:solidFill>
                <a:latin typeface="Times" charset="0"/>
              </a:rPr>
              <a:t> </a:t>
            </a:r>
            <a:r>
              <a:rPr lang="de-DE" sz="2800" b="1" dirty="0" err="1" smtClean="0">
                <a:solidFill>
                  <a:srgbClr val="CC0066"/>
                </a:solidFill>
                <a:latin typeface="Times" charset="0"/>
              </a:rPr>
              <a:t>plurielles</a:t>
            </a:r>
            <a:endParaRPr lang="de-DE" sz="2800" b="1" dirty="0" smtClean="0">
              <a:solidFill>
                <a:srgbClr val="CC0066"/>
              </a:solidFill>
              <a:latin typeface="Times" charset="0"/>
            </a:endParaRPr>
          </a:p>
          <a:p>
            <a:pPr algn="just"/>
            <a:r>
              <a:rPr lang="fr-FR" b="1" dirty="0" smtClean="0"/>
              <a:t>dans lesquelles on traite </a:t>
            </a:r>
            <a:r>
              <a:rPr lang="fr-FR" b="1" dirty="0" smtClean="0">
                <a:solidFill>
                  <a:schemeClr val="accent2"/>
                </a:solidFill>
              </a:rPr>
              <a:t>à la fois plusieurs</a:t>
            </a:r>
            <a:r>
              <a:rPr lang="fr-FR" b="1" dirty="0" smtClean="0"/>
              <a:t> Langues/ Cultures (éventuellement au travers des matières)</a:t>
            </a:r>
          </a:p>
          <a:p>
            <a:endParaRPr lang="fr-FR" dirty="0" smtClean="0"/>
          </a:p>
          <a:p>
            <a:r>
              <a:rPr lang="fr-FR" dirty="0" smtClean="0"/>
              <a:t>De la mise en perspective des langues parentes à la comparaison des langues </a:t>
            </a:r>
          </a:p>
          <a:p>
            <a:endParaRPr lang="fr-FR" dirty="0" smtClean="0"/>
          </a:p>
          <a:p>
            <a:pPr eaLnBrk="1" hangingPunct="1"/>
            <a:endParaRPr lang="fr-FR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dian">
  <a:themeElements>
    <a:clrScheme name="Mé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3400</TotalTime>
  <Words>770</Words>
  <Application>Microsoft Office PowerPoint</Application>
  <PresentationFormat>Affichage à l'écran (4:3)</PresentationFormat>
  <Paragraphs>144</Paragraphs>
  <Slides>32</Slides>
  <Notes>1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3" baseType="lpstr">
      <vt:lpstr>Médian</vt:lpstr>
      <vt:lpstr>  FRANÇAIS / ARABE / LATIN : FAIRE VIVRE LA RELATION DES LANGUES Dans les sections expérimentales</vt:lpstr>
      <vt:lpstr>   Comparons nos langues :  l’apport des langues étrangères  et anciennes à l’enseignement du français </vt:lpstr>
      <vt:lpstr>« Langues et cultures de la Méditerranée — et au-delà » </vt:lpstr>
      <vt:lpstr>Intercompréhension</vt:lpstr>
      <vt:lpstr>Eurom 4 (1997)</vt:lpstr>
      <vt:lpstr>5 Principes de base fondamentaux  </vt:lpstr>
      <vt:lpstr>Autres exemples </vt:lpstr>
      <vt:lpstr>Langues romanes et disciplines</vt:lpstr>
      <vt:lpstr>Les langues romanes :  un templin pour les approches plurielles</vt:lpstr>
      <vt:lpstr>Rappel théorique</vt:lpstr>
      <vt:lpstr>Définition du CECR</vt:lpstr>
      <vt:lpstr>Consequences  didactiques et pedagogiques</vt:lpstr>
      <vt:lpstr>Conséquences didactiques</vt:lpstr>
      <vt:lpstr>Des ressources d’apprentissage et de construction des connaissances</vt:lpstr>
      <vt:lpstr>Tous les enseignants sont concernés</vt:lpstr>
      <vt:lpstr>Le plurilinguisme à l’Ecole :  une ressource</vt:lpstr>
      <vt:lpstr>PRINCIPES DE BASE APPROCHES INTERLINGUISTIQUES ET INTERCULTURELLES</vt:lpstr>
      <vt:lpstr>COMPARONS NOS LANGUES</vt:lpstr>
      <vt:lpstr>Comparer, est-ce difficile ? </vt:lpstr>
      <vt:lpstr>Représentations des langues</vt:lpstr>
      <vt:lpstr>EXEMPLES VIDEOS</vt:lpstr>
      <vt:lpstr>Exemple vidéo</vt:lpstr>
      <vt:lpstr>Diapositive 23</vt:lpstr>
      <vt:lpstr>Résultats sur les élèves</vt:lpstr>
      <vt:lpstr>Exemple vidéo</vt:lpstr>
      <vt:lpstr>Résultats sur les enseignants</vt:lpstr>
      <vt:lpstr>Finalement…</vt:lpstr>
      <vt:lpstr>Démarche</vt:lpstr>
      <vt:lpstr>Des démarches</vt:lpstr>
      <vt:lpstr>Tous bénéficiaires</vt:lpstr>
      <vt:lpstr>Le plurilinguisme : une ressource à saisir</vt:lpstr>
      <vt:lpstr>  Merci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diversité linguistique comme ressource d’apprentissage et de construction de connaissances</dc:title>
  <dc:creator>epc</dc:creator>
  <cp:lastModifiedBy>epc</cp:lastModifiedBy>
  <cp:revision>37</cp:revision>
  <dcterms:created xsi:type="dcterms:W3CDTF">2013-04-03T03:57:54Z</dcterms:created>
  <dcterms:modified xsi:type="dcterms:W3CDTF">2013-10-24T12:10:17Z</dcterms:modified>
</cp:coreProperties>
</file>