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F0633-4BEF-45F6-8EA7-BC06219ABBC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3E5C-9486-4D2B-A644-85907C3AD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cnrs.f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nluminures.culture.fr/documentation/enlumine/fr/manuscrit-p/manuscrit.htm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://www.irht.cnrs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i="1" dirty="0" smtClean="0"/>
              <a:t>scriptorium</a:t>
            </a:r>
            <a:endParaRPr lang="fr-FR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-751049"/>
            <a:ext cx="90364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fr-FR" sz="1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278" name="Picture 14" descr="manusc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4855364" cy="5222711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508104" y="5301208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prstClr val="black"/>
                </a:solidFill>
                <a:cs typeface="Arial" charset="0"/>
              </a:rPr>
              <a:t>Saint Marc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/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Heures à l'usage de Rome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/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Bruges, vers 1510-1525</a:t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Rouen, Bibl. </a:t>
            </a: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mun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., ms. 3028 (</a:t>
            </a: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Leber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142), f. 65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3528" y="47667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</a:t>
            </a:r>
            <a:r>
              <a:rPr lang="fr-FR" sz="2800" i="1" dirty="0" smtClean="0"/>
              <a:t>scriptorium </a:t>
            </a:r>
            <a:r>
              <a:rPr lang="fr-FR" sz="2800" dirty="0" smtClean="0"/>
              <a:t>: mobilier 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5580112" y="1628800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observera dans cette miniature le </a:t>
            </a:r>
            <a:r>
              <a:rPr lang="fr-FR" b="1" dirty="0" smtClean="0"/>
              <a:t>scribe</a:t>
            </a:r>
            <a:r>
              <a:rPr lang="fr-FR" dirty="0" smtClean="0"/>
              <a:t>, assis à son </a:t>
            </a:r>
            <a:r>
              <a:rPr lang="fr-FR" b="1" dirty="0" smtClean="0"/>
              <a:t>pupitre</a:t>
            </a:r>
            <a:r>
              <a:rPr lang="fr-FR" dirty="0" smtClean="0"/>
              <a:t>, un livre ouvert devant lui (il copie). L’</a:t>
            </a:r>
            <a:r>
              <a:rPr lang="fr-FR" b="1" dirty="0" smtClean="0"/>
              <a:t>armoire</a:t>
            </a:r>
            <a:r>
              <a:rPr lang="fr-FR" dirty="0" smtClean="0"/>
              <a:t> à livres est munie de portes et les ouvrages sont rangés à plat, bien à l’abri dans leurs grosses </a:t>
            </a:r>
            <a:r>
              <a:rPr lang="fr-FR" b="1" dirty="0" smtClean="0"/>
              <a:t>reliures</a:t>
            </a:r>
            <a:r>
              <a:rPr lang="fr-FR" dirty="0" smtClean="0"/>
              <a:t> à fermoirs.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64088" y="5013176"/>
            <a:ext cx="3563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Gilles de Rome,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Le gouvernement des princes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/>
            </a:r>
            <a:b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Paris, 1372</a:t>
            </a:r>
            <a:b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Besançon, Bibl.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mun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., ms. 434, f. 103v</a:t>
            </a:r>
          </a:p>
        </p:txBody>
      </p:sp>
      <p:pic>
        <p:nvPicPr>
          <p:cNvPr id="14338" name="Picture 2" descr="manusc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5042376" cy="4925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0" y="33265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cs typeface="Arial" charset="0"/>
              </a:rPr>
              <a:t>Posture et outils du scribe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5364088" y="3140968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cs typeface="Arial" charset="0"/>
              </a:rPr>
              <a:t>Le scribe à son pupitre, copie sur un </a:t>
            </a:r>
            <a:r>
              <a:rPr lang="fr-FR" b="1" dirty="0" smtClean="0">
                <a:cs typeface="Arial" charset="0"/>
              </a:rPr>
              <a:t>rouleau</a:t>
            </a:r>
            <a:r>
              <a:rPr lang="fr-FR" dirty="0" smtClean="0">
                <a:cs typeface="Arial" charset="0"/>
              </a:rPr>
              <a:t> maintenu par deux poids. </a:t>
            </a:r>
            <a:br>
              <a:rPr lang="fr-FR" dirty="0" smtClean="0">
                <a:cs typeface="Arial" charset="0"/>
              </a:rPr>
            </a:br>
            <a:r>
              <a:rPr lang="fr-FR" dirty="0" smtClean="0">
                <a:cs typeface="Arial" charset="0"/>
              </a:rPr>
              <a:t>Il tient sa </a:t>
            </a:r>
            <a:r>
              <a:rPr lang="fr-FR" b="1" dirty="0" smtClean="0">
                <a:cs typeface="Arial" charset="0"/>
              </a:rPr>
              <a:t>plume</a:t>
            </a:r>
            <a:r>
              <a:rPr lang="fr-FR" dirty="0" smtClean="0">
                <a:cs typeface="Arial" charset="0"/>
              </a:rPr>
              <a:t> dans la main droite, son </a:t>
            </a:r>
            <a:r>
              <a:rPr lang="fr-FR" b="1" dirty="0" smtClean="0">
                <a:cs typeface="Arial" charset="0"/>
              </a:rPr>
              <a:t>canif</a:t>
            </a:r>
            <a:r>
              <a:rPr lang="fr-FR" dirty="0" smtClean="0">
                <a:cs typeface="Arial" charset="0"/>
              </a:rPr>
              <a:t> dans la gauche ; on voit à ses côtés un casier à livre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220072" y="1268760"/>
            <a:ext cx="3131840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Le scribe réalise sa copie lentement avec une 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plume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d'oiseau ou un roseau effilé appelé un </a:t>
            </a:r>
            <a:r>
              <a:rPr kumimoji="0" lang="fr-FR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calame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qu'il taille avec un couteau. Le texte est écrit à l'encre noire, les </a:t>
            </a:r>
            <a:r>
              <a:rPr kumimoji="0" lang="fr-FR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rubriques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ou titres à l'encre rouge.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fr-FR" sz="2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7410" name="Picture 2" descr="manusc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03580"/>
            <a:ext cx="4104456" cy="518334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220072" y="5157192"/>
            <a:ext cx="31683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err="1" smtClean="0"/>
              <a:t>Rufillus</a:t>
            </a:r>
            <a:r>
              <a:rPr lang="fr-FR" sz="1200" b="1" dirty="0" smtClean="0"/>
              <a:t>, copiste et enlumineur, se </a:t>
            </a:r>
            <a:r>
              <a:rPr lang="fr-FR" sz="1200" b="1" dirty="0" smtClean="0">
                <a:solidFill>
                  <a:prstClr val="black"/>
                </a:solidFill>
                <a:cs typeface="Arial" charset="0"/>
              </a:rPr>
              <a:t>représente </a:t>
            </a:r>
            <a:r>
              <a:rPr lang="fr-FR" sz="1200" b="1" dirty="0">
                <a:solidFill>
                  <a:prstClr val="black"/>
                </a:solidFill>
                <a:cs typeface="Arial" charset="0"/>
              </a:rPr>
              <a:t>au travail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/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(son nom est inscrit au-dessus de l'initiale historiée D) </a:t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Saint Ambroise,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Hexaméron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/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Weissenau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(Souabe), 4</a:t>
            </a:r>
            <a:r>
              <a:rPr lang="fr-FR" sz="1200" baseline="30000" dirty="0">
                <a:solidFill>
                  <a:prstClr val="black"/>
                </a:solidFill>
                <a:cs typeface="Arial" charset="0"/>
              </a:rPr>
              <a:t>e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quart du </a:t>
            </a:r>
            <a:r>
              <a:rPr lang="fr-FR" sz="1200" dirty="0" smtClean="0">
                <a:solidFill>
                  <a:prstClr val="black"/>
                </a:solidFill>
                <a:cs typeface="Arial" charset="0"/>
              </a:rPr>
              <a:t>XII</a:t>
            </a:r>
            <a:r>
              <a:rPr lang="fr-FR" sz="1200" baseline="30000" dirty="0" smtClean="0">
                <a:solidFill>
                  <a:prstClr val="black"/>
                </a:solidFill>
                <a:cs typeface="Arial" charset="0"/>
              </a:rPr>
              <a:t>e</a:t>
            </a:r>
            <a:r>
              <a:rPr lang="fr-FR" sz="12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siècle </a:t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Amiens, Bibl. </a:t>
            </a: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mun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., ms. </a:t>
            </a: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Lescalopier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30, f. 29v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anusc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5917551" cy="48523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444208" y="486916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fr-FR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fr-FR" dirty="0">
                <a:solidFill>
                  <a:prstClr val="black"/>
                </a:solidFill>
                <a:cs typeface="Arial" charset="0"/>
              </a:rPr>
              <a:t/>
            </a:r>
            <a:br>
              <a:rPr lang="fr-FR" dirty="0">
                <a:solidFill>
                  <a:prstClr val="black"/>
                </a:solidFill>
                <a:cs typeface="Arial" charset="0"/>
              </a:rPr>
            </a:b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Grandes chroniques de France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/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Troyes, début du </a:t>
            </a: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xv</a:t>
            </a:r>
            <a:r>
              <a:rPr lang="fr-FR" sz="1200" baseline="30000" dirty="0" err="1">
                <a:solidFill>
                  <a:prstClr val="black"/>
                </a:solidFill>
                <a:cs typeface="Arial" charset="0"/>
              </a:rPr>
              <a:t>e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siècle </a:t>
            </a:r>
            <a:br>
              <a:rPr lang="fr-FR" sz="1200" dirty="0">
                <a:solidFill>
                  <a:prstClr val="black"/>
                </a:solidFill>
                <a:cs typeface="Arial" charset="0"/>
              </a:rPr>
            </a:br>
            <a:r>
              <a:rPr lang="fr-FR" sz="1200" dirty="0">
                <a:solidFill>
                  <a:prstClr val="black"/>
                </a:solidFill>
                <a:cs typeface="Arial" charset="0"/>
              </a:rPr>
              <a:t>Toulouse, Bibl. </a:t>
            </a:r>
            <a:r>
              <a:rPr lang="fr-FR" sz="1200" dirty="0" err="1">
                <a:solidFill>
                  <a:prstClr val="black"/>
                </a:solidFill>
                <a:cs typeface="Arial" charset="0"/>
              </a:rPr>
              <a:t>mun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., ms. 512, f. 1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Scribe au travail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444208" y="2564904"/>
            <a:ext cx="2232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cs typeface="Arial" charset="0"/>
              </a:rPr>
              <a:t>Une religieuse prend des notes sur un cahier de parchemin posé sur son genou tout en consultant un ouvrage installé sur une roue à livre.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420888"/>
            <a:ext cx="8100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 </a:t>
            </a:r>
          </a:p>
        </p:txBody>
      </p:sp>
      <p:pic>
        <p:nvPicPr>
          <p:cNvPr id="19458" name="Picture 2" descr="logo CN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73016"/>
            <a:ext cx="1009650" cy="476250"/>
          </a:xfrm>
          <a:prstGeom prst="rect">
            <a:avLst/>
          </a:prstGeom>
          <a:noFill/>
        </p:spPr>
      </p:pic>
      <p:pic>
        <p:nvPicPr>
          <p:cNvPr id="19459" name="Picture 3" descr="logo IRH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573016"/>
            <a:ext cx="752475" cy="381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971600" y="184482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diaporama réalisé grâce au site </a:t>
            </a:r>
          </a:p>
          <a:p>
            <a:r>
              <a:rPr lang="fr-FR" dirty="0" smtClean="0">
                <a:hlinkClick r:id="rId6"/>
              </a:rPr>
              <a:t>http://www.enluminures.culture.fr/documentation/enlumine/fr/manuscrit-p/manuscrit.htm</a:t>
            </a:r>
            <a:endParaRPr lang="fr-FR" dirty="0" smtClean="0"/>
          </a:p>
          <a:p>
            <a:r>
              <a:rPr lang="fr-FR" dirty="0" smtClean="0"/>
              <a:t>page de l’Institut de Recherche et d’Histoire des Textes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172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 scriptorium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scriptorium</dc:title>
  <dc:creator>Utilisateur Windows</dc:creator>
  <cp:lastModifiedBy>Utilisateur Windows</cp:lastModifiedBy>
  <cp:revision>7</cp:revision>
  <dcterms:created xsi:type="dcterms:W3CDTF">2016-03-21T14:40:04Z</dcterms:created>
  <dcterms:modified xsi:type="dcterms:W3CDTF">2016-03-24T11:45:52Z</dcterms:modified>
</cp:coreProperties>
</file>