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6" r:id="rId50"/>
    <p:sldId id="304" r:id="rId51"/>
  </p:sldIdLst>
  <p:sldSz cx="9144000" cy="5143500" type="screen16x9"/>
  <p:notesSz cx="51435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65" d="100"/>
          <a:sy n="165" d="100"/>
        </p:scale>
        <p:origin x="66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5"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6"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7"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8"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9"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Contexte particulier post covid</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Contexte particulier post covid</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supprimer ces cadres verts qui mettent l'accent sur la compréhension de l'écrit et faussent nos paliers de vigilance</a:t>
            </a: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99511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remettre et expliquer nos paliers de vigilance : oral, fluence, écrit- diapo sur l'oral, diapo sur la fluence (24), et pour les compétences ce compréhension écrite, travailler l'enseignement explicite de la compréhension</a:t>
            </a: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26358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indent="0">
              <a:buClr>
                <a:schemeClr val="tx1"/>
              </a:buClr>
              <a:buSzPct val="100000"/>
              <a:buFontTx/>
              <a:buNone/>
              <a:defRPr/>
            </a:pPr>
            <a:r>
              <a:rPr lang="fr-FR" sz="1200" b="0" i="0" u="none" strike="noStrike" cap="none" spc="0">
                <a:solidFill>
                  <a:schemeClr val="tx1"/>
                </a:solidFill>
                <a:latin typeface="+mn-lt"/>
                <a:ea typeface="+mn-ea"/>
                <a:cs typeface="+mn-cs"/>
              </a:rPr>
              <a:t>Ainsi, favoriser la montée en compétences pour répondre aux attendus de fin de cycle demande de penser la séquence en fonction d'un objectif d'apprentissage lié </a:t>
            </a:r>
            <a:r>
              <a:rPr lang="fr-FR" sz="1200" b="0" i="0" u="none" strike="noStrike" cap="none" spc="0">
                <a:solidFill>
                  <a:schemeClr val="tx1"/>
                </a:solidFill>
                <a:latin typeface="Arial"/>
                <a:ea typeface="Arial"/>
                <a:cs typeface="Arial"/>
              </a:rPr>
              <a:t>à l'écriture</a:t>
            </a:r>
            <a:endParaRPr sz="1200" b="0" i="0" u="none" strike="noStrike" cap="none" spc="0">
              <a:solidFill>
                <a:schemeClr val="tx1"/>
              </a:solidFill>
              <a:latin typeface="Arial"/>
              <a:ea typeface="Arial"/>
              <a:cs typeface="Arial"/>
            </a:endParaRPr>
          </a:p>
          <a:p>
            <a:pPr>
              <a:defRPr/>
            </a:pPr>
            <a:endParaRPr sz="1200" b="0" i="0" u="none" strike="noStrike" cap="none" spc="0">
              <a:solidFill>
                <a:schemeClr val="tx1"/>
              </a:solidFill>
              <a:latin typeface="Arial"/>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089373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jj/MM/AAAA</a:t>
            </a:r>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division/délégation académique </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8" name="Image 7"/>
          <p:cNvPicPr>
            <a:picLocks noChangeAspect="1"/>
          </p:cNvPicPr>
          <p:nvPr userDrawn="1"/>
        </p:nvPicPr>
        <p:blipFill>
          <a:blip r:embed="rId2"/>
          <a:stretch/>
        </p:blipFill>
        <p:spPr bwMode="auto">
          <a:xfrm>
            <a:off x="323528" y="180514"/>
            <a:ext cx="4262004" cy="35046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4"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5" name="Espace réservé de la date 1"/>
          <p:cNvSpPr>
            <a:spLocks noGrp="1"/>
          </p:cNvSpPr>
          <p:nvPr>
            <p:ph type="dt" sz="half" idx="10"/>
          </p:nvPr>
        </p:nvSpPr>
        <p:spPr bwMode="gray"/>
        <p:txBody>
          <a:bodyPr/>
          <a:lstStyle/>
          <a:p>
            <a:pPr algn="r">
              <a:defRPr/>
            </a:pPr>
            <a:r>
              <a:rPr lang="fr-FR" cap="all"/>
              <a:t>jj/MM/AAAA</a:t>
            </a:r>
            <a:endParaRPr/>
          </a:p>
        </p:txBody>
      </p:sp>
      <p:sp>
        <p:nvSpPr>
          <p:cNvPr id="6" name="Espace réservé du pied de page 2"/>
          <p:cNvSpPr>
            <a:spLocks noGrp="1"/>
          </p:cNvSpPr>
          <p:nvPr>
            <p:ph type="ftr" sz="quarter" idx="11"/>
          </p:nvPr>
        </p:nvSpPr>
        <p:spPr bwMode="gray"/>
        <p:txBody>
          <a:bodyPr/>
          <a:lstStyle/>
          <a:p>
            <a:pPr>
              <a:defRPr/>
            </a:pPr>
            <a:r>
              <a:rPr lang="fr-FR"/>
              <a:t>Intitulé de la division/délégation académique </a:t>
            </a:r>
            <a:endParaRPr/>
          </a:p>
        </p:txBody>
      </p:sp>
      <p:sp>
        <p:nvSpPr>
          <p:cNvPr id="7"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9"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stretch/>
        </p:blipFill>
        <p:spPr bwMode="auto">
          <a:xfrm>
            <a:off x="179512" y="180260"/>
            <a:ext cx="2152829" cy="17702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5" name="Espace réservé de la date 2"/>
          <p:cNvSpPr>
            <a:spLocks noGrp="1"/>
          </p:cNvSpPr>
          <p:nvPr>
            <p:ph type="dt" sz="half" idx="10"/>
          </p:nvPr>
        </p:nvSpPr>
        <p:spPr bwMode="gray"/>
        <p:txBody>
          <a:bodyPr/>
          <a:lstStyle/>
          <a:p>
            <a:pPr algn="r">
              <a:defRPr/>
            </a:pPr>
            <a:r>
              <a:rPr lang="fr-FR" cap="all"/>
              <a:t>jj/MM/AAAA</a:t>
            </a:r>
            <a:endParaRPr/>
          </a:p>
        </p:txBody>
      </p:sp>
      <p:sp>
        <p:nvSpPr>
          <p:cNvPr id="6" name="Espace réservé du pied de page 3"/>
          <p:cNvSpPr>
            <a:spLocks noGrp="1"/>
          </p:cNvSpPr>
          <p:nvPr>
            <p:ph type="ftr" sz="quarter" idx="11"/>
          </p:nvPr>
        </p:nvSpPr>
        <p:spPr bwMode="gray"/>
        <p:txBody>
          <a:bodyPr/>
          <a:lstStyle/>
          <a:p>
            <a:pPr>
              <a:defRPr/>
            </a:pPr>
            <a:r>
              <a:rPr lang="fr-FR"/>
              <a:t>Intitulé de la division/délégation académique </a:t>
            </a:r>
            <a:endParaRPr/>
          </a:p>
        </p:txBody>
      </p:sp>
      <p:sp>
        <p:nvSpPr>
          <p:cNvPr id="7"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4" name="Espace réservé pour une image  7"/>
          <p:cNvSpPr>
            <a:spLocks noGrp="1"/>
          </p:cNvSpPr>
          <p:nvPr>
            <p:ph type="pic" sz="quarter" idx="13" hasCustomPrompt="1"/>
          </p:nvPr>
        </p:nvSpPr>
        <p:spPr bwMode="gray">
          <a:xfrm>
            <a:off x="0" y="738000"/>
            <a:ext cx="9144000" cy="4406400"/>
          </a:xfrm>
          <a:prstGeom prst="rect">
            <a:avLst/>
          </a:prstGeom>
          <a:solidFill>
            <a:srgbClr val="000091">
              <a:alpha val="7843"/>
            </a:srgbClr>
          </a:solidFill>
          <a:ln>
            <a:noFill/>
          </a:ln>
        </p:spPr>
        <p:txBody>
          <a:bodyPr tIns="1080000" anchor="ctr" anchorCtr="0"/>
          <a:lstStyle>
            <a:lvl1pPr algn="ctr">
              <a:defRPr cap="all"/>
            </a:lvl1pPr>
          </a:lstStyle>
          <a:p>
            <a:pPr>
              <a:defRPr/>
            </a:pPr>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endParaRPr/>
          </a:p>
        </p:txBody>
      </p:sp>
      <p:sp>
        <p:nvSpPr>
          <p:cNvPr id="5" name="Titre 1"/>
          <p:cNvSpPr>
            <a:spLocks noGrp="1"/>
          </p:cNvSpPr>
          <p:nvPr>
            <p:ph type="title" hasCustomPrompt="1"/>
          </p:nvPr>
        </p:nvSpPr>
        <p:spPr bwMode="gray">
          <a:xfrm>
            <a:off x="359999" y="738000"/>
            <a:ext cx="8424000" cy="197776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extrusionOk="0">
                <a:moveTo>
                  <a:pt x="8424000" y="4046400"/>
                </a:moveTo>
                <a:lnTo>
                  <a:pt x="0" y="4046360"/>
                </a:lnTo>
              </a:path>
            </a:pathLst>
          </a:custGeom>
          <a:ln w="10160">
            <a:solidFill>
              <a:schemeClr val="tx1"/>
            </a:solidFill>
          </a:ln>
        </p:spPr>
        <p:txBody>
          <a:bodyPr lIns="0" bIns="0" anchor="ctr" anchorCtr="0"/>
          <a:lstStyle>
            <a:lvl1pPr marL="396000" indent="-396000">
              <a:buFont typeface="+mj-lt"/>
              <a:buAutoNum type="arabicPeriod"/>
              <a:defRPr sz="3250"/>
            </a:lvl1pPr>
          </a:lstStyle>
          <a:p>
            <a:pPr>
              <a:defRPr/>
            </a:pPr>
            <a:r>
              <a:rPr lang="fr-FR"/>
              <a:t>Titre</a:t>
            </a:r>
            <a:endParaRPr/>
          </a:p>
        </p:txBody>
      </p:sp>
      <p:sp>
        <p:nvSpPr>
          <p:cNvPr id="6" name="Espace réservé de la date 2"/>
          <p:cNvSpPr>
            <a:spLocks noGrp="1"/>
          </p:cNvSpPr>
          <p:nvPr>
            <p:ph type="dt" sz="half" idx="10"/>
          </p:nvPr>
        </p:nvSpPr>
        <p:spPr bwMode="gray"/>
        <p:txBody>
          <a:bodyPr/>
          <a:lstStyle/>
          <a:p>
            <a:pPr algn="r">
              <a:defRPr/>
            </a:pPr>
            <a:r>
              <a:rPr lang="fr-FR" cap="all"/>
              <a:t>jj/MM/AAAA</a:t>
            </a:r>
            <a:endParaRPr/>
          </a:p>
        </p:txBody>
      </p:sp>
      <p:sp>
        <p:nvSpPr>
          <p:cNvPr id="7" name="Espace réservé du pied de page 3"/>
          <p:cNvSpPr>
            <a:spLocks noGrp="1"/>
          </p:cNvSpPr>
          <p:nvPr>
            <p:ph type="ftr" sz="quarter" idx="11"/>
          </p:nvPr>
        </p:nvSpPr>
        <p:spPr bwMode="gray"/>
        <p:txBody>
          <a:bodyPr/>
          <a:lstStyle/>
          <a:p>
            <a:pPr>
              <a:defRPr/>
            </a:pPr>
            <a:r>
              <a:rPr lang="fr-FR"/>
              <a:t>Intitulé de la division/délégation académique </a:t>
            </a:r>
            <a:endParaRPr/>
          </a:p>
        </p:txBody>
      </p:sp>
      <p:sp>
        <p:nvSpPr>
          <p:cNvPr id="8"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5" name="Espace réservé de la date 2"/>
          <p:cNvSpPr>
            <a:spLocks noGrp="1"/>
          </p:cNvSpPr>
          <p:nvPr>
            <p:ph type="dt" sz="half" idx="10"/>
          </p:nvPr>
        </p:nvSpPr>
        <p:spPr bwMode="gray"/>
        <p:txBody>
          <a:bodyPr/>
          <a:lstStyle/>
          <a:p>
            <a:pPr algn="r">
              <a:defRPr/>
            </a:pPr>
            <a:r>
              <a:rPr lang="fr-FR" cap="all"/>
              <a:t>jj/MM/AAAA</a:t>
            </a:r>
            <a:endParaRPr/>
          </a:p>
        </p:txBody>
      </p:sp>
      <p:sp>
        <p:nvSpPr>
          <p:cNvPr id="6" name="Espace réservé du pied de page 3"/>
          <p:cNvSpPr>
            <a:spLocks noGrp="1"/>
          </p:cNvSpPr>
          <p:nvPr>
            <p:ph type="ftr" sz="quarter" idx="11"/>
          </p:nvPr>
        </p:nvSpPr>
        <p:spPr bwMode="gray"/>
        <p:txBody>
          <a:bodyPr/>
          <a:lstStyle/>
          <a:p>
            <a:pPr>
              <a:defRPr/>
            </a:pPr>
            <a:r>
              <a:rPr lang="fr-FR"/>
              <a:t>Intitulé de la division/délégation académique </a:t>
            </a:r>
            <a:endParaRPr/>
          </a:p>
        </p:txBody>
      </p:sp>
      <p:sp>
        <p:nvSpPr>
          <p:cNvPr id="7"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9"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0"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1"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Diapostive texte + bullet point">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Cliquez et modifiez le titre</a:t>
            </a: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4" y="735806"/>
            <a:ext cx="6249987" cy="276999"/>
          </a:xfrm>
          <a:prstGeom prst="rect">
            <a:avLst/>
          </a:prstGeom>
        </p:spPr>
        <p:txBody>
          <a:bodyPr lIns="0" tIns="0" rIns="0" bIns="0">
            <a:normAutofit/>
          </a:bodyPr>
          <a:lstStyle>
            <a:lvl1pPr>
              <a:defRPr sz="1800" b="1" i="0">
                <a:solidFill>
                  <a:srgbClr val="879AC6"/>
                </a:solidFill>
              </a:defRPr>
            </a:lvl1pPr>
          </a:lstStyle>
          <a:p>
            <a:pPr lvl="0">
              <a:defRPr/>
            </a:pPr>
            <a:r>
              <a:rPr lang="fr-FR"/>
              <a:t>Cliquez et modifiez le sous-titre</a:t>
            </a:r>
            <a:endParaRPr/>
          </a:p>
        </p:txBody>
      </p:sp>
      <p:sp>
        <p:nvSpPr>
          <p:cNvPr id="7" name="Espace réservé du texte 10"/>
          <p:cNvSpPr>
            <a:spLocks noGrp="1"/>
          </p:cNvSpPr>
          <p:nvPr>
            <p:ph type="body" sz="quarter" idx="12" hasCustomPrompt="1"/>
          </p:nvPr>
        </p:nvSpPr>
        <p:spPr bwMode="auto">
          <a:xfrm>
            <a:off x="1439864" y="1557765"/>
            <a:ext cx="6249987" cy="161583"/>
          </a:xfrm>
          <a:prstGeom prst="rect">
            <a:avLst/>
          </a:prstGeom>
        </p:spPr>
        <p:txBody>
          <a:bodyPr lIns="0" tIns="0" rIns="0" bIns="0">
            <a:spAutoFit/>
          </a:bodyPr>
          <a:lstStyle>
            <a:lvl1pPr>
              <a:defRPr sz="1050" b="1" i="0">
                <a:solidFill>
                  <a:schemeClr val="tx1"/>
                </a:solidFill>
              </a:defRPr>
            </a:lvl1pPr>
          </a:lstStyle>
          <a:p>
            <a:pPr lvl="0">
              <a:defRPr/>
            </a:pPr>
            <a:r>
              <a:rPr lang="fr-FR"/>
              <a:t>Cliquez et modifiez le texte introduction</a:t>
            </a:r>
            <a:endParaRPr/>
          </a:p>
        </p:txBody>
      </p:sp>
      <p:sp>
        <p:nvSpPr>
          <p:cNvPr id="8" name="Espace réservé du texte 3"/>
          <p:cNvSpPr>
            <a:spLocks noGrp="1"/>
          </p:cNvSpPr>
          <p:nvPr>
            <p:ph type="body" sz="quarter" idx="16" hasCustomPrompt="1"/>
          </p:nvPr>
        </p:nvSpPr>
        <p:spPr bwMode="auto">
          <a:xfrm>
            <a:off x="525464" y="456332"/>
            <a:ext cx="554537" cy="276999"/>
          </a:xfrm>
          <a:prstGeom prst="rect">
            <a:avLst/>
          </a:prstGeom>
        </p:spPr>
        <p:txBody>
          <a:bodyPr vert="horz" lIns="0" tIns="0" rIns="0" bIns="0" anchor="ctr" anchorCtr="0">
            <a:spAutoFit/>
          </a:bodyPr>
          <a:lstStyle>
            <a:lvl1pPr algn="ctr">
              <a:defRPr sz="1800" b="1" i="0">
                <a:solidFill>
                  <a:schemeClr val="bg1"/>
                </a:solidFill>
              </a:defRPr>
            </a:lvl1pPr>
          </a:lstStyle>
          <a:p>
            <a:pPr lvl="0">
              <a:defRPr/>
            </a:pPr>
            <a:r>
              <a:rPr lang="fr-FR"/>
              <a:t>1</a:t>
            </a:r>
            <a:endParaRPr/>
          </a:p>
        </p:txBody>
      </p:sp>
      <p:sp>
        <p:nvSpPr>
          <p:cNvPr id="9" name="Espace réservé du texte 35"/>
          <p:cNvSpPr>
            <a:spLocks noGrp="1"/>
          </p:cNvSpPr>
          <p:nvPr>
            <p:ph type="body" sz="quarter" idx="19" hasCustomPrompt="1"/>
          </p:nvPr>
        </p:nvSpPr>
        <p:spPr bwMode="auto">
          <a:xfrm>
            <a:off x="1439864" y="1810942"/>
            <a:ext cx="6249987" cy="2496740"/>
          </a:xfrm>
        </p:spPr>
        <p:txBody>
          <a:bodyPr lIns="0" tIns="0" rIns="0" bIns="0"/>
          <a:lstStyle>
            <a:lvl1pPr marL="128587" indent="-128587">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lvl="0">
              <a:defRPr/>
            </a:pPr>
            <a:r>
              <a:rPr lang="fr-FR"/>
              <a:t>Cliquez et 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0" name="Rectangle 16"/>
          <p:cNvSpPr/>
          <p:nvPr userDrawn="1"/>
        </p:nvSpPr>
        <p:spPr bwMode="auto">
          <a:xfrm>
            <a:off x="0" y="1557765"/>
            <a:ext cx="1080000" cy="135000"/>
          </a:xfrm>
          <a:prstGeom prst="rect">
            <a:avLst/>
          </a:prstGeom>
          <a:solidFill>
            <a:srgbClr val="879AC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Bef>
                <a:spcPts val="0"/>
              </a:spcBef>
              <a:spcAft>
                <a:spcPts val="0"/>
              </a:spcAft>
              <a:defRPr/>
            </a:pPr>
            <a:endParaRPr lang="fr-FR" sz="1350">
              <a:solidFill>
                <a:prstClr val="white"/>
              </a:solidFill>
            </a:endParaRPr>
          </a:p>
        </p:txBody>
      </p:sp>
      <p:sp>
        <p:nvSpPr>
          <p:cNvPr id="11" name="Rectangle 17"/>
          <p:cNvSpPr/>
          <p:nvPr userDrawn="1"/>
        </p:nvSpPr>
        <p:spPr bwMode="auto">
          <a:xfrm>
            <a:off x="8070792" y="1557765"/>
            <a:ext cx="1080000" cy="135000"/>
          </a:xfrm>
          <a:prstGeom prst="rect">
            <a:avLst/>
          </a:prstGeom>
          <a:solidFill>
            <a:srgbClr val="879AC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Bef>
                <a:spcPts val="0"/>
              </a:spcBef>
              <a:spcAft>
                <a:spcPts val="0"/>
              </a:spcAft>
              <a:defRPr/>
            </a:pPr>
            <a:endParaRPr lang="fr-FR" sz="135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5"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6"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jj/MM/AAAA</a:t>
            </a:r>
            <a:endParaRPr/>
          </a:p>
        </p:txBody>
      </p:sp>
      <p:sp>
        <p:nvSpPr>
          <p:cNvPr id="7"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division/délégation académique </a:t>
            </a:r>
            <a:endParaRPr/>
          </a:p>
        </p:txBody>
      </p:sp>
      <p:sp>
        <p:nvSpPr>
          <p:cNvPr id="8"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9"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8"/>
          <p:cNvPicPr>
            <a:picLocks noChangeAspect="1"/>
          </p:cNvPicPr>
          <p:nvPr userDrawn="1"/>
        </p:nvPicPr>
        <p:blipFill>
          <a:blip r:embed="rId8"/>
          <a:stretch/>
        </p:blipFill>
        <p:spPr bwMode="auto">
          <a:xfrm>
            <a:off x="323528" y="108091"/>
            <a:ext cx="755765" cy="6214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langage.ac-creteil.fr/spip.php?article181"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lettres-pedagogie.web.ac-grenoble.fr/article/la-fluence-de-lecture-compte-rendu-de-formation-et-exemples-de-dispositifs-dentrainement"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editions-cigale.com/catalogue/vignettes?competences%5b%5d=28&amp;motsclefs="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https://eduscol.education.fr/186/liste-de-frequence-lexicale"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www.cortex-mag.net/cerveau-attentif-dynamique-lattention/"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hyperlink" Target="https://www.charivarialecole.fr/archives/8759" TargetMode="External"/><Relationship Id="rId3" Type="http://schemas.openxmlformats.org/officeDocument/2006/relationships/hyperlink" Target="http://www.cognisciences.com/accueil/outils/article/e-l-fe-evaluation-de-la-lecture-en-fluence#formulaire_formidable-3" TargetMode="External"/><Relationship Id="rId7" Type="http://schemas.openxmlformats.org/officeDocument/2006/relationships/hyperlink" Target="http://ien71-chalon1.cir.ac-dijon.fr/wp-content/uploads/sites/9/Formations/module_cp/CHRONO_version_finale.pdf" TargetMode="External"/><Relationship Id="rId2" Type="http://schemas.openxmlformats.org/officeDocument/2006/relationships/hyperlink" Target="https://cache.media.eduscol.education.fr/file/6eme/81/4/EV19_C3_Francais_Fluence-comprehension_1308814.pdf" TargetMode="External"/><Relationship Id="rId1" Type="http://schemas.openxmlformats.org/officeDocument/2006/relationships/slideLayout" Target="../slideLayouts/slideLayout6.xml"/><Relationship Id="rId6" Type="http://schemas.openxmlformats.org/officeDocument/2006/relationships/hyperlink" Target="https://pdfslide.fr/download/link/jeu-de-fluence-au-cm1-et-au-cm2-2020-03-30-les-difficults-comprhension" TargetMode="External"/><Relationship Id="rId5" Type="http://schemas.openxmlformats.org/officeDocument/2006/relationships/hyperlink" Target="https://www.ac-strasbourg.fr/fileadmin/pedagogie/lettres/Dossier_dyslexie_2/fluence_11a.pdf" TargetMode="External"/><Relationship Id="rId4" Type="http://schemas.openxmlformats.org/officeDocument/2006/relationships/hyperlink" Target="http://www.ac-strasbourg.fr/pedagogie/lettres/eleves-en-difficulte/dossier-dyslexie/3eme-partie-fluence-et-dechiffrag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ac-orleans-tours.fr/fileadmin/user_upload/lettres/Nouveau_college/Conference_Anne_Vibert_texte.pdf" TargetMode="External"/><Relationship Id="rId7" Type="http://schemas.openxmlformats.org/officeDocument/2006/relationships/hyperlink" Target="http://lettres.ac-creteil.fr/" TargetMode="External"/><Relationship Id="rId2" Type="http://schemas.openxmlformats.org/officeDocument/2006/relationships/hyperlink" Target="https://www.cnesco.fr/fr/lire-comprendre-apprendre/" TargetMode="External"/><Relationship Id="rId1" Type="http://schemas.openxmlformats.org/officeDocument/2006/relationships/slideLayout" Target="../slideLayouts/slideLayout6.xml"/><Relationship Id="rId6" Type="http://schemas.openxmlformats.org/officeDocument/2006/relationships/hyperlink" Target="http://langage.ac-creteil.fr/" TargetMode="External"/><Relationship Id="rId5" Type="http://schemas.openxmlformats.org/officeDocument/2006/relationships/hyperlink" Target="https://www.pedagogie.ac-nantes.fr/maitrise-de-la-langue-francaise/documents/utiliser-la-notion-d-inference-au-service-de-la-comprehension-et-de-l-interpretation-des-textes-907166.kjsp?RH=PEDA" TargetMode="External"/><Relationship Id="rId4" Type="http://schemas.openxmlformats.org/officeDocument/2006/relationships/hyperlink" Target="http://centre-alain-savary.ens-lyon.fr/CAS/documents/publications/docs-enseignement-plus-explicite/dossier-ressource-explicit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centre-alain-savary.ens-lyon.fr/CAS/education-prioritaire/documents/publications/xyzep/les-dossiers-d-xyzep/archives-1/2007-2008/dossier_28_pro.pdf" TargetMode="External"/><Relationship Id="rId2" Type="http://schemas.openxmlformats.org/officeDocument/2006/relationships/hyperlink" Target="http://www.ac-grenoble.fr/disciplines/ses/Content/stages/FC_pedago_2007/Fiches_de_lecture/Britt_Mari_Barth.htm" TargetMode="External"/><Relationship Id="rId1" Type="http://schemas.openxmlformats.org/officeDocument/2006/relationships/slideLayout" Target="../slideLayouts/slideLayout6.xml"/><Relationship Id="rId4" Type="http://schemas.openxmlformats.org/officeDocument/2006/relationships/hyperlink" Target="https://www.persee.fr/doc/prati_0338-2389_2002_num_113_1_1944"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editions-retz.com/auteur/roland-goigoux.html" TargetMode="External"/><Relationship Id="rId2" Type="http://schemas.openxmlformats.org/officeDocument/2006/relationships/hyperlink" Target="https://www.editions-retz.com/auteur/sylvie-cebe.html" TargetMode="External"/><Relationship Id="rId1" Type="http://schemas.openxmlformats.org/officeDocument/2006/relationships/slideLayout" Target="../slideLayouts/slideLayout6.xml"/><Relationship Id="rId5" Type="http://schemas.openxmlformats.org/officeDocument/2006/relationships/hyperlink" Target="https://www.editions-retz.com/auteur/charlotte-raguideau.html" TargetMode="External"/><Relationship Id="rId4" Type="http://schemas.openxmlformats.org/officeDocument/2006/relationships/hyperlink" Target="https://www.editions-retz.com/auteur/maite-perez-bacque.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pedagogie.ac-aix-marseille.fr/jcms/c_10657409/fr/recherche-action-enseigner-le-lexique-en-6eme" TargetMode="External"/><Relationship Id="rId2" Type="http://schemas.openxmlformats.org/officeDocument/2006/relationships/hyperlink" Target="https://www.vocanet.fr/index.php" TargetMode="External"/><Relationship Id="rId1" Type="http://schemas.openxmlformats.org/officeDocument/2006/relationships/slideLayout" Target="../slideLayouts/slideLayout6.xml"/><Relationship Id="rId4" Type="http://schemas.openxmlformats.org/officeDocument/2006/relationships/hyperlink" Target="http://www.lettres.ac-aix-marseille.fr/college/langue/lexique/lexique09.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journals.openedition.org/pratiques/3093" TargetMode="External"/><Relationship Id="rId2" Type="http://schemas.openxmlformats.org/officeDocument/2006/relationships/hyperlink" Target="https://formation-profession.org/pages/article/20/3/222" TargetMode="External"/><Relationship Id="rId1" Type="http://schemas.openxmlformats.org/officeDocument/2006/relationships/slideLayout" Target="../slideLayouts/slideLayout6.xml"/><Relationship Id="rId4" Type="http://schemas.openxmlformats.org/officeDocument/2006/relationships/hyperlink" Target="https://scolagram.u-cergy.fr/index.php?option=com_flexicontent&amp;view=item&amp;cid=20:deux&amp;id=216:phrase-2-pattes&amp;Itemid=5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s://cache.media.eduscol.education.fr/file/Etude_de_la_langue/91/7/RA16_C4_FRA_etudelangue-ProgressDicteeDebat-dm_619917.pdf" TargetMode="External"/><Relationship Id="rId2" Type="http://schemas.openxmlformats.org/officeDocument/2006/relationships/hyperlink" Target="https://cache.media.eduscol.education.fr/file/Etude_de_la_langue/31/5/RA16_C3-C4_Francais_Etude_langue_Enseigner_orthographe_774315.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lang="fr-FR"/>
          </a:p>
        </p:txBody>
      </p:sp>
      <p:sp>
        <p:nvSpPr>
          <p:cNvPr id="5" name="Espace réservé du texte 5"/>
          <p:cNvSpPr>
            <a:spLocks noGrp="1"/>
          </p:cNvSpPr>
          <p:nvPr>
            <p:ph type="body" sz="quarter" idx="13"/>
          </p:nvPr>
        </p:nvSpPr>
        <p:spPr bwMode="auto">
          <a:xfrm>
            <a:off x="360000" y="1563638"/>
            <a:ext cx="8424000" cy="3096344"/>
          </a:xfrm>
        </p:spPr>
        <p:txBody>
          <a:bodyPr/>
          <a:lstStyle/>
          <a:p>
            <a:pPr>
              <a:defRPr/>
            </a:pPr>
            <a:r>
              <a:rPr lang="fr-FR" sz="2800"/>
              <a:t>Exploiter les résultats des évaluations de début de sixième</a:t>
            </a:r>
            <a:endParaRPr/>
          </a:p>
          <a:p>
            <a:pPr lvl="1">
              <a:defRPr/>
            </a:pPr>
            <a:r>
              <a:rPr lang="fr-FR" sz="2800"/>
              <a:t>Pistes pédagogiques </a:t>
            </a:r>
            <a:endParaRPr/>
          </a:p>
          <a:p>
            <a:pPr lvl="1">
              <a:defRPr/>
            </a:pPr>
            <a:endParaRPr lang="fr-FR" sz="1600"/>
          </a:p>
          <a:p>
            <a:pPr lvl="1">
              <a:defRPr/>
            </a:pPr>
            <a:r>
              <a:rPr lang="fr-FR" sz="1800">
                <a:solidFill>
                  <a:schemeClr val="tx2">
                    <a:lumMod val="40000"/>
                    <a:lumOff val="60000"/>
                  </a:schemeClr>
                </a:solidFill>
              </a:rPr>
              <a:t>Webinaire du mardi 19 octobre</a:t>
            </a:r>
            <a:endParaRPr/>
          </a:p>
          <a:p>
            <a:pPr lvl="1" algn="ctr">
              <a:defRPr/>
            </a:pPr>
            <a:endParaRPr lang="fr-FR" sz="1800" i="1"/>
          </a:p>
          <a:p>
            <a:pPr lvl="1" algn="l">
              <a:defRPr/>
            </a:pPr>
            <a:r>
              <a:rPr lang="fr-FR" sz="1800" i="1"/>
              <a:t>Pour l’inspection de lettres :</a:t>
            </a:r>
          </a:p>
          <a:p>
            <a:pPr lvl="1" algn="l">
              <a:defRPr/>
            </a:pPr>
            <a:r>
              <a:rPr lang="fr-FR" sz="1800" i="1"/>
              <a:t>Guillaume Duez, Pierre Gallois, Daniel Guillaume, Alice Quille, Audrey Zappulla</a:t>
            </a:r>
          </a:p>
        </p:txBody>
      </p:sp>
      <p:sp>
        <p:nvSpPr>
          <p:cNvPr id="6" name="Espace réservé de la date 6"/>
          <p:cNvSpPr>
            <a:spLocks noGrp="1"/>
          </p:cNvSpPr>
          <p:nvPr>
            <p:ph type="dt" sz="half" idx="10"/>
          </p:nvPr>
        </p:nvSpPr>
        <p:spPr bwMode="auto"/>
        <p:txBody>
          <a:bodyPr/>
          <a:lstStyle/>
          <a:p>
            <a:pPr algn="r">
              <a:defRPr/>
            </a:pPr>
            <a:r>
              <a:rPr lang="fr-FR" cap="all"/>
              <a:t>Octobre 20210</a:t>
            </a:r>
            <a:endParaRPr/>
          </a:p>
          <a:p>
            <a:pPr algn="r">
              <a:defRPr/>
            </a:pPr>
            <a:endParaRPr lang="fr-FR" cap="all"/>
          </a:p>
        </p:txBody>
      </p:sp>
      <p:sp>
        <p:nvSpPr>
          <p:cNvPr id="7"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802731" y="5143500"/>
            <a:ext cx="9144000" cy="645300"/>
          </a:xfrm>
        </p:spPr>
        <p:txBody>
          <a:bodyPr/>
          <a:lstStyle/>
          <a:p>
            <a:pPr>
              <a:defRPr/>
            </a:pPr>
            <a:endParaRPr lang="fr-FR">
              <a:solidFill>
                <a:prstClr val="black">
                  <a:tint val="75000"/>
                </a:prstClr>
              </a:solidFill>
            </a:endParaRPr>
          </a:p>
        </p:txBody>
      </p:sp>
      <p:sp>
        <p:nvSpPr>
          <p:cNvPr id="5" name="Espace réservé du texte 3"/>
          <p:cNvSpPr>
            <a:spLocks noGrp="1"/>
          </p:cNvSpPr>
          <p:nvPr>
            <p:ph type="body" sz="quarter" idx="11"/>
          </p:nvPr>
        </p:nvSpPr>
        <p:spPr bwMode="auto">
          <a:xfrm>
            <a:off x="1439863" y="627534"/>
            <a:ext cx="6249987" cy="288031"/>
          </a:xfrm>
        </p:spPr>
        <p:txBody>
          <a:bodyPr/>
          <a:lstStyle/>
          <a:p>
            <a:pPr>
              <a:defRPr/>
            </a:pPr>
            <a:r>
              <a:rPr lang="fr-FR"/>
              <a:t>Les outils de restitution</a:t>
            </a:r>
            <a:endParaRPr/>
          </a:p>
        </p:txBody>
      </p:sp>
      <p:sp>
        <p:nvSpPr>
          <p:cNvPr id="6" name="Espace réservé du texte 4"/>
          <p:cNvSpPr>
            <a:spLocks noGrp="1"/>
          </p:cNvSpPr>
          <p:nvPr>
            <p:ph type="body" sz="quarter" idx="12"/>
          </p:nvPr>
        </p:nvSpPr>
        <p:spPr bwMode="auto">
          <a:xfrm>
            <a:off x="1439863" y="1203598"/>
            <a:ext cx="6249987" cy="216023"/>
          </a:xfrm>
        </p:spPr>
        <p:txBody>
          <a:bodyPr/>
          <a:lstStyle/>
          <a:p>
            <a:pPr>
              <a:defRPr/>
            </a:pPr>
            <a:r>
              <a:rPr lang="fr-FR" sz="1400"/>
              <a:t>Les outils de restitution collective</a:t>
            </a:r>
            <a:endParaRPr/>
          </a:p>
        </p:txBody>
      </p:sp>
      <p:sp>
        <p:nvSpPr>
          <p:cNvPr id="7" name="Espace réservé du texte 5"/>
          <p:cNvSpPr>
            <a:spLocks noGrp="1"/>
          </p:cNvSpPr>
          <p:nvPr>
            <p:ph type="body" sz="quarter" idx="16"/>
          </p:nvPr>
        </p:nvSpPr>
        <p:spPr bwMode="auto"/>
        <p:txBody>
          <a:bodyPr/>
          <a:lstStyle/>
          <a:p>
            <a:pPr>
              <a:defRPr/>
            </a:pPr>
            <a:endParaRPr lang="fr-FR"/>
          </a:p>
        </p:txBody>
      </p:sp>
      <p:sp>
        <p:nvSpPr>
          <p:cNvPr id="8" name="Espace réservé du texte 6"/>
          <p:cNvSpPr>
            <a:spLocks noGrp="1"/>
          </p:cNvSpPr>
          <p:nvPr>
            <p:ph type="body" sz="quarter" idx="19"/>
          </p:nvPr>
        </p:nvSpPr>
        <p:spPr bwMode="auto"/>
        <p:txBody>
          <a:bodyPr/>
          <a:lstStyle/>
          <a:p>
            <a:pPr marL="0" indent="0">
              <a:buNone/>
              <a:defRPr/>
            </a:pPr>
            <a:endParaRPr lang="fr-FR"/>
          </a:p>
        </p:txBody>
      </p:sp>
      <p:pic>
        <p:nvPicPr>
          <p:cNvPr id="9" name="Image 1" descr="Microsoft Excel - Tableau de bord.xlsx  [Lecture seule]"/>
          <p:cNvPicPr>
            <a:picLocks noChangeAspect="1"/>
          </p:cNvPicPr>
          <p:nvPr/>
        </p:nvPicPr>
        <p:blipFill>
          <a:blip r:embed="rId2"/>
          <a:srcRect l="19167" t="24846" r="5521" b="6271"/>
          <a:stretch/>
        </p:blipFill>
        <p:spPr bwMode="auto">
          <a:xfrm>
            <a:off x="899590" y="1616553"/>
            <a:ext cx="6886575" cy="33908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3"/>
          <p:cNvSpPr>
            <a:spLocks noGrp="1"/>
          </p:cNvSpPr>
          <p:nvPr>
            <p:ph type="body" sz="quarter" idx="11"/>
          </p:nvPr>
        </p:nvSpPr>
        <p:spPr bwMode="auto">
          <a:xfrm>
            <a:off x="1439864" y="627534"/>
            <a:ext cx="6249987" cy="288032"/>
          </a:xfrm>
        </p:spPr>
        <p:txBody>
          <a:bodyPr/>
          <a:lstStyle/>
          <a:p>
            <a:pPr>
              <a:defRPr/>
            </a:pPr>
            <a:r>
              <a:rPr lang="fr-FR"/>
              <a:t>Les outils de restitution</a:t>
            </a:r>
            <a:endParaRPr/>
          </a:p>
        </p:txBody>
      </p:sp>
      <p:sp>
        <p:nvSpPr>
          <p:cNvPr id="6" name="Espace réservé du texte 4"/>
          <p:cNvSpPr>
            <a:spLocks noGrp="1"/>
          </p:cNvSpPr>
          <p:nvPr>
            <p:ph type="body" sz="quarter" idx="12"/>
          </p:nvPr>
        </p:nvSpPr>
        <p:spPr bwMode="auto">
          <a:xfrm>
            <a:off x="1439864" y="987575"/>
            <a:ext cx="6249987" cy="288032"/>
          </a:xfrm>
        </p:spPr>
        <p:txBody>
          <a:bodyPr/>
          <a:lstStyle/>
          <a:p>
            <a:pPr>
              <a:defRPr/>
            </a:pPr>
            <a:r>
              <a:rPr lang="fr-FR" sz="1400"/>
              <a:t>Les outils de restitution collective : la compréhension écrite</a:t>
            </a:r>
            <a:endParaRPr/>
          </a:p>
        </p:txBody>
      </p:sp>
      <p:sp>
        <p:nvSpPr>
          <p:cNvPr id="7" name="Espace réservé du texte 5"/>
          <p:cNvSpPr>
            <a:spLocks noGrp="1"/>
          </p:cNvSpPr>
          <p:nvPr>
            <p:ph type="body" sz="quarter" idx="16"/>
          </p:nvPr>
        </p:nvSpPr>
        <p:spPr bwMode="auto"/>
        <p:txBody>
          <a:bodyPr/>
          <a:lstStyle/>
          <a:p>
            <a:pPr>
              <a:defRPr/>
            </a:pPr>
            <a:endParaRPr lang="fr-FR"/>
          </a:p>
        </p:txBody>
      </p:sp>
      <p:sp>
        <p:nvSpPr>
          <p:cNvPr id="8" name="Espace réservé du texte 6"/>
          <p:cNvSpPr>
            <a:spLocks noGrp="1"/>
          </p:cNvSpPr>
          <p:nvPr>
            <p:ph type="body" sz="quarter" idx="19"/>
          </p:nvPr>
        </p:nvSpPr>
        <p:spPr bwMode="auto"/>
        <p:txBody>
          <a:bodyPr/>
          <a:lstStyle/>
          <a:p>
            <a:pPr marL="0" indent="0">
              <a:buNone/>
              <a:defRPr/>
            </a:pPr>
            <a:endParaRPr lang="fr-FR"/>
          </a:p>
        </p:txBody>
      </p:sp>
      <p:pic>
        <p:nvPicPr>
          <p:cNvPr id="9" name="Image 7" descr="Microsoft Excel - Test spécifique FR.xlsx"/>
          <p:cNvPicPr>
            <a:picLocks noChangeAspect="1"/>
          </p:cNvPicPr>
          <p:nvPr/>
        </p:nvPicPr>
        <p:blipFill>
          <a:blip r:embed="rId2"/>
          <a:srcRect t="23490" r="1563" b="6465"/>
          <a:stretch/>
        </p:blipFill>
        <p:spPr bwMode="auto">
          <a:xfrm>
            <a:off x="0" y="1483302"/>
            <a:ext cx="9001125" cy="3448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456331"/>
            <a:ext cx="6249987" cy="276998"/>
          </a:xfrm>
          <a:prstGeom prst="rect">
            <a:avLst/>
          </a:prstGeom>
        </p:spPr>
        <p:txBody>
          <a:bodyPr lIns="0" tIns="0" rIns="0" bIns="0">
            <a:normAutofit/>
          </a:bodyPr>
          <a:lstStyle>
            <a:lvl1pPr>
              <a:defRPr sz="1800" b="1" i="0">
                <a:solidFill>
                  <a:srgbClr val="879AC6"/>
                </a:solidFill>
              </a:defRPr>
            </a:lvl1pPr>
          </a:lstStyle>
          <a:p>
            <a:pPr>
              <a:defRPr/>
            </a:pPr>
            <a:r>
              <a:t>II- Les outils de restitution</a:t>
            </a:r>
          </a:p>
        </p:txBody>
      </p:sp>
      <p:sp>
        <p:nvSpPr>
          <p:cNvPr id="7" name="Espace réservé du texte 10"/>
          <p:cNvSpPr>
            <a:spLocks noGrp="1"/>
          </p:cNvSpPr>
          <p:nvPr>
            <p:ph type="body" sz="quarter" idx="12" hasCustomPrompt="1"/>
          </p:nvPr>
        </p:nvSpPr>
        <p:spPr bwMode="auto">
          <a:xfrm>
            <a:off x="1439861" y="1557765"/>
            <a:ext cx="6255423" cy="160056"/>
          </a:xfrm>
          <a:prstGeom prst="rect">
            <a:avLst/>
          </a:prstGeom>
        </p:spPr>
        <p:txBody>
          <a:bodyPr lIns="0" tIns="0" rIns="0" bIns="0">
            <a:spAutoFit/>
          </a:bodyPr>
          <a:lstStyle>
            <a:lvl1pPr>
              <a:defRPr sz="1050" b="1" i="0">
                <a:solidFill>
                  <a:schemeClr val="tx1"/>
                </a:solidFill>
              </a:defRPr>
            </a:lvl1pPr>
          </a:lstStyle>
          <a:p>
            <a:pPr>
              <a:defRPr/>
            </a:pPr>
            <a:r>
              <a:t>Quelle logique suivre pour interpréter les résultats?</a:t>
            </a: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39863" y="1810941"/>
            <a:ext cx="6249987" cy="2496739"/>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endParaRPr/>
          </a:p>
          <a:p>
            <a:pPr marL="0" indent="0">
              <a:buClr>
                <a:schemeClr val="tx1"/>
              </a:buClr>
              <a:buSzPct val="100000"/>
              <a:buFontTx/>
              <a:buNone/>
              <a:defRPr/>
            </a:pPr>
            <a:r>
              <a:t>1- Vérifier le niveau de fluence </a:t>
            </a: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2" y="456330"/>
            <a:ext cx="6249987" cy="276997"/>
          </a:xfrm>
          <a:prstGeom prst="rect">
            <a:avLst/>
          </a:prstGeom>
        </p:spPr>
        <p:txBody>
          <a:bodyPr lIns="0" tIns="0" rIns="0" bIns="0">
            <a:normAutofit/>
          </a:bodyPr>
          <a:lstStyle>
            <a:lvl1pPr>
              <a:defRPr sz="1800" b="1" i="0">
                <a:solidFill>
                  <a:srgbClr val="879AC6"/>
                </a:solidFill>
              </a:defRPr>
            </a:lvl1pPr>
          </a:lstStyle>
          <a:p>
            <a:pPr>
              <a:defRPr/>
            </a:pPr>
            <a:r>
              <a:t>II- Les outils de restitution</a:t>
            </a:r>
          </a:p>
        </p:txBody>
      </p:sp>
      <p:sp>
        <p:nvSpPr>
          <p:cNvPr id="7" name="Espace réservé du texte 10"/>
          <p:cNvSpPr>
            <a:spLocks noGrp="1"/>
          </p:cNvSpPr>
          <p:nvPr>
            <p:ph type="body" sz="quarter" idx="12" hasCustomPrompt="1"/>
          </p:nvPr>
        </p:nvSpPr>
        <p:spPr bwMode="auto">
          <a:xfrm>
            <a:off x="1439861" y="1557765"/>
            <a:ext cx="6254271" cy="160056"/>
          </a:xfrm>
          <a:prstGeom prst="rect">
            <a:avLst/>
          </a:prstGeom>
        </p:spPr>
        <p:txBody>
          <a:bodyPr lIns="0" tIns="0" rIns="0" bIns="0">
            <a:spAutoFit/>
          </a:bodyPr>
          <a:lstStyle>
            <a:lvl1pPr>
              <a:defRPr sz="1050" b="1" i="0">
                <a:solidFill>
                  <a:schemeClr val="tx1"/>
                </a:solidFill>
              </a:defRPr>
            </a:lvl1pPr>
          </a:lstStyle>
          <a:p>
            <a:pPr>
              <a:defRPr/>
            </a:pPr>
            <a:r>
              <a:t>Quelle logique suivre pour interpréter les résultats?</a:t>
            </a:r>
          </a:p>
        </p:txBody>
      </p:sp>
      <p:sp>
        <p:nvSpPr>
          <p:cNvPr id="8" name="Espace réservé du texte 3"/>
          <p:cNvSpPr>
            <a:spLocks noGrp="1"/>
          </p:cNvSpPr>
          <p:nvPr>
            <p:ph type="body" sz="quarter" idx="16" hasCustomPrompt="1"/>
          </p:nvPr>
        </p:nvSpPr>
        <p:spPr bwMode="auto">
          <a:xfrm>
            <a:off x="525462" y="456330"/>
            <a:ext cx="554535" cy="276997"/>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39862" y="1810940"/>
            <a:ext cx="6249987" cy="2496738"/>
          </a:xfrm>
        </p:spPr>
        <p:txBody>
          <a:bodyPr lIns="0" tIns="0" rIns="0" bIns="0"/>
          <a:lstStyle>
            <a:lvl1pPr marL="128585" indent="-128585">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endParaRPr/>
          </a:p>
          <a:p>
            <a:pPr marL="0" indent="0">
              <a:buClr>
                <a:schemeClr val="tx1"/>
              </a:buClr>
              <a:buSzPct val="100000"/>
              <a:buFontTx/>
              <a:buNone/>
              <a:defRPr/>
            </a:pPr>
            <a:r>
              <a:t>2-  </a:t>
            </a:r>
            <a:r>
              <a:rPr lang="fr-FR" sz="1050" b="0" i="0" u="none" strike="noStrike" cap="none" spc="0">
                <a:solidFill>
                  <a:schemeClr val="tx1"/>
                </a:solidFill>
                <a:latin typeface="+mn-lt"/>
                <a:ea typeface="+mn-ea"/>
                <a:cs typeface="+mn-cs"/>
              </a:rPr>
              <a:t>Croiser les résultats en fluence avec les résultats en compréhension de l'écrit</a:t>
            </a:r>
            <a:r>
              <a:t> permet de vérifier si l'élève est vraiment gêné dans la compréhension écrite par des problèmes de fluence. </a:t>
            </a:r>
          </a:p>
          <a:p>
            <a:pPr marL="0" indent="0">
              <a:buClr>
                <a:schemeClr val="tx1"/>
              </a:buClr>
              <a:buSzPct val="100000"/>
              <a:buFontTx/>
              <a:buNone/>
              <a:defRPr/>
            </a:pPr>
            <a:endParaRPr/>
          </a:p>
          <a:p>
            <a:pPr marL="0" indent="0">
              <a:buClr>
                <a:schemeClr val="tx1"/>
              </a:buClr>
              <a:buSzPct val="100000"/>
              <a:buFontTx/>
              <a:buNone/>
              <a:defRPr/>
            </a:pPr>
            <a:r>
              <a:t>Certains élèves ont un score de fluence moyen mais n'ont pas de problème de compréhension</a:t>
            </a:r>
          </a:p>
          <a:p>
            <a:pPr marL="0" indent="0">
              <a:buClr>
                <a:schemeClr val="tx1"/>
              </a:buClr>
              <a:buSzPct val="100000"/>
              <a:buFontTx/>
              <a:buNone/>
              <a:defRPr/>
            </a:pPr>
            <a:endParaRPr/>
          </a:p>
          <a:p>
            <a:pPr marL="0" indent="0">
              <a:buClr>
                <a:schemeClr val="tx1"/>
              </a:buClr>
              <a:buSzPct val="100000"/>
              <a:buFontTx/>
              <a:buNone/>
              <a:defRPr/>
            </a:pPr>
            <a:r>
              <a:t>Certains élèves très fluents peuvent être mauvais lecteurs</a:t>
            </a: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2" y="456330"/>
            <a:ext cx="6249987" cy="276997"/>
          </a:xfrm>
          <a:prstGeom prst="rect">
            <a:avLst/>
          </a:prstGeom>
        </p:spPr>
        <p:txBody>
          <a:bodyPr lIns="0" tIns="0" rIns="0" bIns="0">
            <a:normAutofit/>
          </a:bodyPr>
          <a:lstStyle>
            <a:lvl1pPr>
              <a:defRPr sz="1800" b="1" i="0">
                <a:solidFill>
                  <a:srgbClr val="879AC6"/>
                </a:solidFill>
              </a:defRPr>
            </a:lvl1pPr>
          </a:lstStyle>
          <a:p>
            <a:pPr>
              <a:defRPr/>
            </a:pPr>
            <a:r>
              <a:t>II- Les outils de restitution</a:t>
            </a:r>
          </a:p>
        </p:txBody>
      </p:sp>
      <p:sp>
        <p:nvSpPr>
          <p:cNvPr id="7" name="Espace réservé du texte 10"/>
          <p:cNvSpPr>
            <a:spLocks noGrp="1"/>
          </p:cNvSpPr>
          <p:nvPr>
            <p:ph type="body" sz="quarter" idx="12" hasCustomPrompt="1"/>
          </p:nvPr>
        </p:nvSpPr>
        <p:spPr bwMode="auto">
          <a:xfrm>
            <a:off x="1439861" y="1557765"/>
            <a:ext cx="6255423" cy="160056"/>
          </a:xfrm>
          <a:prstGeom prst="rect">
            <a:avLst/>
          </a:prstGeom>
        </p:spPr>
        <p:txBody>
          <a:bodyPr lIns="0" tIns="0" rIns="0" bIns="0">
            <a:spAutoFit/>
          </a:bodyPr>
          <a:lstStyle>
            <a:lvl1pPr>
              <a:defRPr sz="1050" b="1" i="0">
                <a:solidFill>
                  <a:schemeClr val="tx1"/>
                </a:solidFill>
              </a:defRPr>
            </a:lvl1pPr>
          </a:lstStyle>
          <a:p>
            <a:pPr>
              <a:defRPr/>
            </a:pPr>
            <a:r>
              <a:t>Quelle logique suivre pour interpréter les résultats?</a:t>
            </a:r>
          </a:p>
        </p:txBody>
      </p:sp>
      <p:sp>
        <p:nvSpPr>
          <p:cNvPr id="8" name="Espace réservé du texte 3"/>
          <p:cNvSpPr>
            <a:spLocks noGrp="1"/>
          </p:cNvSpPr>
          <p:nvPr>
            <p:ph type="body" sz="quarter" idx="16" hasCustomPrompt="1"/>
          </p:nvPr>
        </p:nvSpPr>
        <p:spPr bwMode="auto">
          <a:xfrm>
            <a:off x="525462" y="456330"/>
            <a:ext cx="554535" cy="276997"/>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39862" y="1810940"/>
            <a:ext cx="6249987" cy="2496738"/>
          </a:xfrm>
        </p:spPr>
        <p:txBody>
          <a:bodyPr lIns="0" tIns="0" rIns="0" bIns="0"/>
          <a:lstStyle>
            <a:lvl1pPr marL="128585" indent="-128585">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endParaRPr/>
          </a:p>
          <a:p>
            <a:pPr marL="0" indent="0">
              <a:buClr>
                <a:schemeClr val="tx1"/>
              </a:buClr>
              <a:buSzPct val="100000"/>
              <a:buFontTx/>
              <a:buNone/>
              <a:defRPr/>
            </a:pPr>
            <a:r>
              <a:t>3- Croiser les résultats en compréhension de l'écrite avec les résultats en compréhension orale</a:t>
            </a:r>
          </a:p>
          <a:p>
            <a:pPr marL="0" indent="0">
              <a:buClr>
                <a:schemeClr val="tx1"/>
              </a:buClr>
              <a:buSzPct val="100000"/>
              <a:buFontTx/>
              <a:buNone/>
              <a:defRPr/>
            </a:pPr>
            <a:endParaRPr/>
          </a:p>
          <a:p>
            <a:pPr marL="0" indent="0">
              <a:buClr>
                <a:schemeClr val="tx1"/>
              </a:buClr>
              <a:buSzPct val="100000"/>
              <a:buFontTx/>
              <a:buNone/>
              <a:defRPr/>
            </a:pPr>
            <a:r>
              <a:t>Un élève de niveau fragile ou insuffisant en compréhension de l'écrit peut disposer tout de même de stratégies de compréhension.</a:t>
            </a:r>
          </a:p>
          <a:p>
            <a:pPr marL="0" indent="0">
              <a:buClr>
                <a:schemeClr val="tx1"/>
              </a:buClr>
              <a:buSzPct val="100000"/>
              <a:buFontTx/>
              <a:buNone/>
              <a:defRPr/>
            </a:pPr>
            <a:endParaRPr/>
          </a:p>
          <a:p>
            <a:pPr marL="0" indent="0">
              <a:buClr>
                <a:schemeClr val="tx1"/>
              </a:buClr>
              <a:buSzPct val="100000"/>
              <a:buFontTx/>
              <a:buNone/>
              <a:defRPr/>
            </a:pPr>
            <a:r>
              <a:t>Certains élèves ont des résultats plus faible en compréhension orale qu'en compréhension écrite (problème de mémoire? de concentration? d'audition?)</a:t>
            </a: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2" y="456330"/>
            <a:ext cx="6249987" cy="276997"/>
          </a:xfrm>
          <a:prstGeom prst="rect">
            <a:avLst/>
          </a:prstGeom>
        </p:spPr>
        <p:txBody>
          <a:bodyPr lIns="0" tIns="0" rIns="0" bIns="0">
            <a:normAutofit/>
          </a:bodyPr>
          <a:lstStyle>
            <a:lvl1pPr>
              <a:defRPr sz="1800" b="1" i="0">
                <a:solidFill>
                  <a:srgbClr val="879AC6"/>
                </a:solidFill>
              </a:defRPr>
            </a:lvl1pPr>
          </a:lstStyle>
          <a:p>
            <a:pPr>
              <a:defRPr/>
            </a:pPr>
            <a:r>
              <a:t>II- Les outils de restitution</a:t>
            </a:r>
          </a:p>
        </p:txBody>
      </p:sp>
      <p:sp>
        <p:nvSpPr>
          <p:cNvPr id="7" name="Espace réservé du texte 10"/>
          <p:cNvSpPr>
            <a:spLocks noGrp="1"/>
          </p:cNvSpPr>
          <p:nvPr>
            <p:ph type="body" sz="quarter" idx="12" hasCustomPrompt="1"/>
          </p:nvPr>
        </p:nvSpPr>
        <p:spPr bwMode="auto">
          <a:xfrm>
            <a:off x="1439861" y="1557765"/>
            <a:ext cx="6255495" cy="160056"/>
          </a:xfrm>
          <a:prstGeom prst="rect">
            <a:avLst/>
          </a:prstGeom>
        </p:spPr>
        <p:txBody>
          <a:bodyPr lIns="0" tIns="0" rIns="0" bIns="0">
            <a:spAutoFit/>
          </a:bodyPr>
          <a:lstStyle>
            <a:lvl1pPr>
              <a:defRPr sz="1050" b="1" i="0">
                <a:solidFill>
                  <a:schemeClr val="tx1"/>
                </a:solidFill>
              </a:defRPr>
            </a:lvl1pPr>
          </a:lstStyle>
          <a:p>
            <a:pPr>
              <a:defRPr/>
            </a:pPr>
            <a:r>
              <a:t>Quelle logique suivre pour interpréter les résultats?</a:t>
            </a:r>
          </a:p>
        </p:txBody>
      </p:sp>
      <p:sp>
        <p:nvSpPr>
          <p:cNvPr id="8" name="Espace réservé du texte 3"/>
          <p:cNvSpPr>
            <a:spLocks noGrp="1"/>
          </p:cNvSpPr>
          <p:nvPr>
            <p:ph type="body" sz="quarter" idx="16" hasCustomPrompt="1"/>
          </p:nvPr>
        </p:nvSpPr>
        <p:spPr bwMode="auto">
          <a:xfrm>
            <a:off x="525462" y="456330"/>
            <a:ext cx="554535" cy="276997"/>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39862" y="1810940"/>
            <a:ext cx="6249987" cy="2496738"/>
          </a:xfrm>
        </p:spPr>
        <p:txBody>
          <a:bodyPr lIns="0" tIns="0" rIns="0" bIns="0"/>
          <a:lstStyle>
            <a:lvl1pPr marL="128585" indent="-128585">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endParaRPr/>
          </a:p>
          <a:p>
            <a:pPr marL="0" indent="0">
              <a:buClr>
                <a:schemeClr val="tx1"/>
              </a:buClr>
              <a:buSzPct val="100000"/>
              <a:buFontTx/>
              <a:buNone/>
              <a:defRPr/>
            </a:pPr>
            <a:r>
              <a:t> 4- Croiser les résultats en étude de la langue avec les résultats en compréhension</a:t>
            </a:r>
          </a:p>
          <a:p>
            <a:pPr marL="0" indent="0">
              <a:buClr>
                <a:schemeClr val="tx1"/>
              </a:buClr>
              <a:buSzPct val="100000"/>
              <a:buFontTx/>
              <a:buNone/>
              <a:defRPr/>
            </a:pPr>
            <a:endParaRPr/>
          </a:p>
          <a:p>
            <a:pPr marL="0" indent="0">
              <a:buClr>
                <a:schemeClr val="tx1"/>
              </a:buClr>
              <a:buSzPct val="100000"/>
              <a:buFontTx/>
              <a:buNone/>
              <a:defRPr/>
            </a:pPr>
            <a:r>
              <a:t>Un élève peut avoir des connaissances linguistiques solides sans pour autant pouvoir les mobiliser dans des activités de lecture ou de compréhension</a:t>
            </a:r>
          </a:p>
          <a:p>
            <a:pPr marL="0" indent="0">
              <a:buClr>
                <a:schemeClr val="tx1"/>
              </a:buClr>
              <a:buSzPct val="100000"/>
              <a:buFontTx/>
              <a:buNone/>
              <a:defRPr/>
            </a:pPr>
            <a: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735805"/>
            <a:ext cx="6249987" cy="276998"/>
          </a:xfrm>
          <a:prstGeom prst="rect">
            <a:avLst/>
          </a:prstGeom>
        </p:spPr>
        <p:txBody>
          <a:bodyPr lIns="0" tIns="0" rIns="0" bIns="0">
            <a:normAutofit/>
          </a:bodyPr>
          <a:lstStyle>
            <a:lvl1pPr>
              <a:defRPr sz="1800" b="1" i="0">
                <a:solidFill>
                  <a:srgbClr val="879AC6"/>
                </a:solidFill>
              </a:defRPr>
            </a:lvl1pPr>
          </a:lstStyle>
          <a:p>
            <a:pPr>
              <a:defRPr/>
            </a:pPr>
            <a:endParaRPr/>
          </a:p>
        </p:txBody>
      </p:sp>
      <p:sp>
        <p:nvSpPr>
          <p:cNvPr id="7" name="Espace réservé du texte 10"/>
          <p:cNvSpPr>
            <a:spLocks noGrp="1"/>
          </p:cNvSpPr>
          <p:nvPr>
            <p:ph type="body" sz="quarter" idx="12" hasCustomPrompt="1"/>
          </p:nvPr>
        </p:nvSpPr>
        <p:spPr bwMode="auto">
          <a:xfrm>
            <a:off x="1439863" y="1557765"/>
            <a:ext cx="6250023" cy="160056"/>
          </a:xfrm>
          <a:prstGeom prst="rect">
            <a:avLst/>
          </a:prstGeom>
        </p:spPr>
        <p:txBody>
          <a:bodyPr lIns="0" tIns="0" rIns="0" bIns="0">
            <a:spAutoFit/>
          </a:bodyPr>
          <a:lstStyle>
            <a:lvl1pPr>
              <a:defRPr sz="1050" b="1" i="0">
                <a:solidFill>
                  <a:schemeClr val="tx1"/>
                </a:solidFill>
              </a:defRPr>
            </a:lvl1pPr>
          </a:lstStyle>
          <a:p>
            <a:pPr>
              <a:defRPr/>
            </a:pPr>
            <a:r>
              <a:rPr lang="fr-FR" sz="1050" b="1" i="0" u="none" strike="noStrike" cap="none" spc="0">
                <a:solidFill>
                  <a:schemeClr val="tx1"/>
                </a:solidFill>
                <a:latin typeface="+mn-lt"/>
                <a:ea typeface="+mn-ea"/>
                <a:cs typeface="+mn-cs"/>
              </a:rPr>
              <a:t>Le tableau de restitution de la compréhension écrite </a:t>
            </a: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39863" y="1810941"/>
            <a:ext cx="6249987" cy="2496739"/>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lgn="just">
              <a:defRPr/>
            </a:pPr>
            <a:r>
              <a:rPr lang="fr-FR" sz="1050" b="0" i="0" u="none" strike="noStrike" cap="none" spc="0" dirty="0">
                <a:solidFill>
                  <a:schemeClr val="tx1"/>
                </a:solidFill>
                <a:latin typeface="+mn-lt"/>
                <a:ea typeface="+mn-ea"/>
                <a:cs typeface="+mn-cs"/>
              </a:rPr>
              <a:t>Il indique dans quel groupe de besoin se situe chaque élève et, de façon synoptique, les réussites et échecs à chaque question de compréhension.</a:t>
            </a:r>
            <a:endParaRPr sz="1050" dirty="0"/>
          </a:p>
          <a:p>
            <a:pPr algn="just">
              <a:defRPr/>
            </a:pPr>
            <a:endParaRPr sz="1050" dirty="0"/>
          </a:p>
          <a:p>
            <a:pPr algn="just">
              <a:defRPr/>
            </a:pPr>
            <a:r>
              <a:rPr lang="fr-FR" sz="1050" b="0" i="0" u="none" strike="noStrike" cap="none" spc="0" dirty="0">
                <a:solidFill>
                  <a:schemeClr val="tx1"/>
                </a:solidFill>
                <a:latin typeface="+mn-lt"/>
                <a:ea typeface="+mn-ea"/>
                <a:cs typeface="+mn-cs"/>
              </a:rPr>
              <a:t>Les questions de compréhension visent à vérifier la capacité des élèves à : </a:t>
            </a:r>
            <a:endParaRPr sz="1050" dirty="0"/>
          </a:p>
          <a:p>
            <a:pPr algn="just">
              <a:defRPr/>
            </a:pPr>
            <a:endParaRPr sz="1050" dirty="0"/>
          </a:p>
          <a:p>
            <a:pPr marL="0" indent="0" algn="just">
              <a:buClr>
                <a:schemeClr val="tx1"/>
              </a:buClr>
              <a:buSzPct val="100000"/>
              <a:buFontTx/>
              <a:buNone/>
              <a:defRPr/>
            </a:pPr>
            <a:r>
              <a:rPr lang="fr-FR" sz="1050" b="0" i="0" u="none" strike="noStrike" cap="none" spc="0" dirty="0">
                <a:solidFill>
                  <a:schemeClr val="tx1"/>
                </a:solidFill>
                <a:latin typeface="+mn-lt"/>
                <a:ea typeface="+mn-ea"/>
                <a:cs typeface="+mn-cs"/>
              </a:rPr>
              <a:t>- comprendre un texte dans sa globalité</a:t>
            </a:r>
            <a:endParaRPr sz="1050" dirty="0"/>
          </a:p>
          <a:p>
            <a:pPr algn="just">
              <a:defRPr/>
            </a:pPr>
            <a:endParaRPr sz="1050" dirty="0"/>
          </a:p>
          <a:p>
            <a:pPr marL="0" indent="0" algn="just">
              <a:buClr>
                <a:schemeClr val="tx1"/>
              </a:buClr>
              <a:buSzPct val="100000"/>
              <a:buFontTx/>
              <a:buNone/>
              <a:defRPr/>
            </a:pPr>
            <a:r>
              <a:rPr lang="fr-FR" sz="1050" b="0" i="0" u="none" strike="noStrike" cap="none" spc="0" dirty="0">
                <a:solidFill>
                  <a:schemeClr val="tx1"/>
                </a:solidFill>
                <a:latin typeface="+mn-lt"/>
                <a:ea typeface="+mn-ea"/>
                <a:cs typeface="+mn-cs"/>
              </a:rPr>
              <a:t>- comprendre/prélever des informations explicites</a:t>
            </a:r>
            <a:endParaRPr sz="1050" dirty="0"/>
          </a:p>
          <a:p>
            <a:pPr marL="0" indent="0" algn="just">
              <a:buClr>
                <a:schemeClr val="tx1"/>
              </a:buClr>
              <a:buSzPct val="100000"/>
              <a:buFontTx/>
              <a:buNone/>
              <a:defRPr/>
            </a:pPr>
            <a:endParaRPr sz="1050" dirty="0"/>
          </a:p>
          <a:p>
            <a:pPr marL="0" indent="0">
              <a:buNone/>
              <a:defRPr/>
            </a:pPr>
            <a:r>
              <a:rPr lang="fr-FR" sz="1050" b="0" i="0" u="none" strike="noStrike" cap="none" spc="0" dirty="0">
                <a:solidFill>
                  <a:schemeClr val="tx1"/>
                </a:solidFill>
                <a:latin typeface="+mn-lt"/>
                <a:ea typeface="+mn-ea"/>
                <a:cs typeface="+mn-cs"/>
              </a:rPr>
              <a:t>- faire des inférences pour accéder à l'implicite</a:t>
            </a:r>
            <a:endParaRPr sz="10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t>Tableau </a:t>
            </a:r>
            <a:r>
              <a:rPr lang="fr-FR"/>
              <a:t>de </a:t>
            </a:r>
            <a:r>
              <a:t>compréhension de l'écrit</a:t>
            </a: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735805"/>
            <a:ext cx="6249987" cy="276998"/>
          </a:xfrm>
          <a:prstGeom prst="rect">
            <a:avLst/>
          </a:prstGeom>
        </p:spPr>
        <p:txBody>
          <a:bodyPr lIns="0" tIns="0" rIns="0" bIns="0">
            <a:normAutofit/>
          </a:bodyPr>
          <a:lstStyle>
            <a:lvl1pPr>
              <a:defRPr sz="1800" b="1" i="0">
                <a:solidFill>
                  <a:srgbClr val="879AC6"/>
                </a:solidFill>
              </a:defRPr>
            </a:lvl1pPr>
          </a:lstStyle>
          <a:p>
            <a:pPr>
              <a:defRPr/>
            </a:pPr>
            <a:endParaRPr/>
          </a:p>
        </p:txBody>
      </p:sp>
      <p:sp>
        <p:nvSpPr>
          <p:cNvPr id="7" name="Espace réservé du texte 10"/>
          <p:cNvSpPr>
            <a:spLocks noGrp="1"/>
          </p:cNvSpPr>
          <p:nvPr>
            <p:ph type="body" sz="quarter" idx="12" hasCustomPrompt="1"/>
          </p:nvPr>
        </p:nvSpPr>
        <p:spPr bwMode="auto">
          <a:xfrm>
            <a:off x="1439863" y="1557765"/>
            <a:ext cx="6249987" cy="161582"/>
          </a:xfrm>
          <a:prstGeom prst="rect">
            <a:avLst/>
          </a:prstGeom>
        </p:spPr>
        <p:txBody>
          <a:bodyPr lIns="0" tIns="0" rIns="0" bIns="0">
            <a:spAutoFit/>
          </a:bodyPr>
          <a:lstStyle>
            <a:lvl1pPr>
              <a:defRPr sz="1050" b="1" i="0">
                <a:solidFill>
                  <a:schemeClr val="tx1"/>
                </a:solidFill>
              </a:defRPr>
            </a:lvl1pPr>
          </a:lstStyle>
          <a:p>
            <a:pPr>
              <a:defRPr/>
            </a:pP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39863" y="1810941"/>
            <a:ext cx="6249987" cy="2496739"/>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defRPr/>
            </a:pPr>
            <a:endParaRPr/>
          </a:p>
        </p:txBody>
      </p:sp>
      <p:pic>
        <p:nvPicPr>
          <p:cNvPr id="10" name="Image 2"/>
          <p:cNvPicPr>
            <a:picLocks noChangeAspect="1"/>
          </p:cNvPicPr>
          <p:nvPr/>
        </p:nvPicPr>
        <p:blipFill>
          <a:blip r:embed="rId2"/>
          <a:stretch/>
        </p:blipFill>
        <p:spPr bwMode="auto">
          <a:xfrm>
            <a:off x="809835" y="1375293"/>
            <a:ext cx="7524328" cy="34899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lang="fr-FR"/>
          </a:p>
        </p:txBody>
      </p:sp>
      <p:sp>
        <p:nvSpPr>
          <p:cNvPr id="5"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6" name="Espace réservé du texte 3"/>
          <p:cNvSpPr>
            <a:spLocks noGrp="1"/>
          </p:cNvSpPr>
          <p:nvPr>
            <p:ph type="body" sz="quarter" idx="11"/>
          </p:nvPr>
        </p:nvSpPr>
        <p:spPr bwMode="auto"/>
        <p:txBody>
          <a:bodyPr/>
          <a:lstStyle/>
          <a:p>
            <a:pPr>
              <a:defRPr/>
            </a:pPr>
            <a:endParaRPr lang="fr-FR"/>
          </a:p>
        </p:txBody>
      </p:sp>
      <p:sp>
        <p:nvSpPr>
          <p:cNvPr id="7" name="Espace réservé du texte 4"/>
          <p:cNvSpPr>
            <a:spLocks noGrp="1"/>
          </p:cNvSpPr>
          <p:nvPr>
            <p:ph type="body" sz="quarter" idx="12"/>
          </p:nvPr>
        </p:nvSpPr>
        <p:spPr bwMode="auto"/>
        <p:txBody>
          <a:bodyPr/>
          <a:lstStyle/>
          <a:p>
            <a:pPr>
              <a:defRPr/>
            </a:pPr>
            <a:endParaRPr lang="fr-FR"/>
          </a:p>
        </p:txBody>
      </p:sp>
      <p:sp>
        <p:nvSpPr>
          <p:cNvPr id="8" name="Espace réservé du texte 5"/>
          <p:cNvSpPr>
            <a:spLocks noGrp="1"/>
          </p:cNvSpPr>
          <p:nvPr>
            <p:ph type="body" sz="quarter" idx="16"/>
          </p:nvPr>
        </p:nvSpPr>
        <p:spPr bwMode="auto"/>
        <p:txBody>
          <a:bodyPr/>
          <a:lstStyle/>
          <a:p>
            <a:pPr>
              <a:defRPr/>
            </a:pPr>
            <a:endParaRPr lang="fr-FR"/>
          </a:p>
        </p:txBody>
      </p:sp>
      <p:pic>
        <p:nvPicPr>
          <p:cNvPr id="9" name="Image 8"/>
          <p:cNvPicPr>
            <a:picLocks noChangeAspect="1"/>
          </p:cNvPicPr>
          <p:nvPr/>
        </p:nvPicPr>
        <p:blipFill>
          <a:blip r:embed="rId2"/>
          <a:stretch/>
        </p:blipFill>
        <p:spPr bwMode="auto">
          <a:xfrm>
            <a:off x="0" y="1843689"/>
            <a:ext cx="9093882" cy="239981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7" name="Espace réservé du texte 10"/>
          <p:cNvSpPr>
            <a:spLocks noGrp="1"/>
          </p:cNvSpPr>
          <p:nvPr>
            <p:ph type="body" sz="quarter" idx="12" hasCustomPrompt="1"/>
          </p:nvPr>
        </p:nvSpPr>
        <p:spPr bwMode="auto">
          <a:xfrm>
            <a:off x="1439862" y="1203597"/>
            <a:ext cx="6590752" cy="304835"/>
          </a:xfrm>
          <a:prstGeom prst="rect">
            <a:avLst/>
          </a:prstGeom>
        </p:spPr>
        <p:txBody>
          <a:bodyPr wrap="square" lIns="0" tIns="0" rIns="0" bIns="0">
            <a:spAutoFit/>
          </a:bodyPr>
          <a:lstStyle>
            <a:lvl1pPr>
              <a:defRPr sz="1050" b="1" i="0">
                <a:solidFill>
                  <a:schemeClr val="tx1"/>
                </a:solidFill>
              </a:defRPr>
            </a:lvl1pPr>
          </a:lstStyle>
          <a:p>
            <a:pPr>
              <a:defRPr/>
            </a:pPr>
            <a:r>
              <a:rPr lang="fr-FR" sz="2000">
                <a:solidFill>
                  <a:schemeClr val="accent2">
                    <a:lumMod val="40000"/>
                    <a:lumOff val="60000"/>
                  </a:schemeClr>
                </a:solidFill>
              </a:rPr>
              <a:t>3.1. La fluence : la notion et les enjeux</a:t>
            </a:r>
            <a:endParaRPr sz="2000">
              <a:solidFill>
                <a:schemeClr val="accent2">
                  <a:lumMod val="40000"/>
                  <a:lumOff val="60000"/>
                </a:schemeClr>
              </a:solidFill>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899592" y="1563639"/>
            <a:ext cx="7956414" cy="3168351"/>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spcAft>
                <a:spcPts val="0"/>
              </a:spcAft>
              <a:buClr>
                <a:schemeClr val="tx1"/>
              </a:buClr>
              <a:buSzPct val="100000"/>
              <a:buFontTx/>
              <a:buNone/>
              <a:defRPr/>
            </a:pPr>
            <a:r>
              <a:rPr lang="fr-FR" sz="2000"/>
              <a:t>— </a:t>
            </a:r>
            <a:r>
              <a:rPr lang="fr-FR" sz="1800" b="1"/>
              <a:t>3.1.1. Définition : </a:t>
            </a:r>
            <a:endParaRPr/>
          </a:p>
          <a:p>
            <a:pPr marL="0" indent="0">
              <a:spcAft>
                <a:spcPts val="0"/>
              </a:spcAft>
              <a:buNone/>
              <a:defRPr/>
            </a:pPr>
            <a:r>
              <a:rPr lang="fr-FR" sz="2000"/>
              <a:t>	</a:t>
            </a:r>
            <a:r>
              <a:rPr lang="fr-FR" sz="1400"/>
              <a:t>On appelle fluidité ou fluence de lecture la capacité à lire correctement un texte continu, au rythme de la conversation, et avec une prosodie appropriée. </a:t>
            </a:r>
            <a:endParaRPr lang="fr-FR"/>
          </a:p>
          <a:p>
            <a:pPr marL="0" indent="0">
              <a:spcAft>
                <a:spcPts val="0"/>
              </a:spcAft>
              <a:buNone/>
              <a:defRPr/>
            </a:pPr>
            <a:r>
              <a:rPr lang="fr-FR" sz="2000"/>
              <a:t>	</a:t>
            </a:r>
            <a:r>
              <a:rPr lang="fr-FR"/>
              <a:t>Elle suppose à la fois d’identifier les mots à un rythme rapide en les groupant en unités syntaxiques de sens, et de faire un usage rapide de la ponctuation, tant pour repérer les groupes et relations syntaxiques que pour choisir l’intonation qui convient. C’est la condition pour accéder au sens d’unités plus grandes que le mot (phrases, texte). </a:t>
            </a:r>
            <a:endParaRPr lang="fr-FR" sz="2000"/>
          </a:p>
          <a:p>
            <a:pPr marL="0" indent="0">
              <a:buClr>
                <a:schemeClr val="tx1"/>
              </a:buClr>
              <a:buSzPct val="100000"/>
              <a:buFontTx/>
              <a:buNone/>
              <a:defRPr/>
            </a:pPr>
            <a:endParaRPr lang="fr-FR" sz="2000"/>
          </a:p>
          <a:p>
            <a:pPr marL="0" indent="0" algn="r">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pic>
        <p:nvPicPr>
          <p:cNvPr id="10" name="Image 1"/>
          <p:cNvPicPr>
            <a:picLocks noChangeAspect="1"/>
          </p:cNvPicPr>
          <p:nvPr/>
        </p:nvPicPr>
        <p:blipFill>
          <a:blip r:embed="rId2"/>
          <a:stretch/>
        </p:blipFill>
        <p:spPr bwMode="auto">
          <a:xfrm>
            <a:off x="2771800" y="3073443"/>
            <a:ext cx="3741196" cy="2036192"/>
          </a:xfrm>
          <a:prstGeom prst="rect">
            <a:avLst/>
          </a:prstGeom>
        </p:spPr>
      </p:pic>
      <p:sp>
        <p:nvSpPr>
          <p:cNvPr id="11" name="ZoneTexte 9"/>
          <p:cNvSpPr>
            <a:spLocks/>
          </p:cNvSpPr>
          <p:nvPr/>
        </p:nvSpPr>
        <p:spPr bwMode="auto">
          <a:xfrm>
            <a:off x="6512996" y="3579862"/>
            <a:ext cx="1700119" cy="246221"/>
          </a:xfrm>
          <a:prstGeom prst="rect">
            <a:avLst/>
          </a:prstGeom>
          <a:noFill/>
        </p:spPr>
        <p:txBody>
          <a:bodyPr wrap="square" rtlCol="0">
            <a:spAutoFit/>
          </a:bodyPr>
          <a:lstStyle/>
          <a:p>
            <a:pPr algn="ctr">
              <a:defRPr/>
            </a:pPr>
            <a:r>
              <a:rPr lang="fr-FR" sz="1000"/>
              <a:t>Note CSEN, 21 mai 2021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Au programme du webinaire</a:t>
            </a:r>
            <a:endParaRPr/>
          </a:p>
        </p:txBody>
      </p:sp>
      <p:sp>
        <p:nvSpPr>
          <p:cNvPr id="5"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6"/>
          </p:nvPr>
        </p:nvSpPr>
        <p:spPr bwMode="auto"/>
        <p:txBody>
          <a:bodyPr/>
          <a:lstStyle/>
          <a:p>
            <a:pPr>
              <a:defRPr/>
            </a:pPr>
            <a:endParaRPr lang="fr-FR"/>
          </a:p>
        </p:txBody>
      </p:sp>
      <p:sp>
        <p:nvSpPr>
          <p:cNvPr id="7" name="Espace réservé du texte 6"/>
          <p:cNvSpPr>
            <a:spLocks noGrp="1"/>
          </p:cNvSpPr>
          <p:nvPr>
            <p:ph type="body" sz="quarter" idx="19"/>
          </p:nvPr>
        </p:nvSpPr>
        <p:spPr bwMode="auto">
          <a:xfrm>
            <a:off x="1115616" y="1419622"/>
            <a:ext cx="6912768" cy="3168351"/>
          </a:xfrm>
        </p:spPr>
        <p:txBody>
          <a:bodyPr/>
          <a:lstStyle/>
          <a:p>
            <a:pPr marL="0" indent="0">
              <a:buNone/>
              <a:defRPr/>
            </a:pPr>
            <a:r>
              <a:rPr lang="fr-FR" sz="1800"/>
              <a:t>Introduction</a:t>
            </a:r>
            <a:endParaRPr/>
          </a:p>
          <a:p>
            <a:pPr marL="0" indent="0">
              <a:buNone/>
              <a:defRPr/>
            </a:pPr>
            <a:endParaRPr lang="fr-FR" sz="900"/>
          </a:p>
          <a:p>
            <a:pPr marL="0" indent="0">
              <a:buNone/>
              <a:defRPr/>
            </a:pPr>
            <a:r>
              <a:rPr lang="fr-FR" sz="1800"/>
              <a:t>I- Les enjeux des tests</a:t>
            </a:r>
            <a:endParaRPr/>
          </a:p>
          <a:p>
            <a:pPr marL="0" indent="0">
              <a:buNone/>
              <a:defRPr/>
            </a:pPr>
            <a:endParaRPr lang="fr-FR" sz="900"/>
          </a:p>
          <a:p>
            <a:pPr marL="0" indent="0">
              <a:buNone/>
              <a:defRPr/>
            </a:pPr>
            <a:r>
              <a:rPr lang="fr-FR" sz="1800"/>
              <a:t>II- Les outils de restitution</a:t>
            </a:r>
            <a:endParaRPr/>
          </a:p>
          <a:p>
            <a:pPr marL="0" indent="0">
              <a:buNone/>
              <a:defRPr/>
            </a:pPr>
            <a:endParaRPr lang="fr-FR" sz="900"/>
          </a:p>
          <a:p>
            <a:pPr marL="0" indent="0">
              <a:buNone/>
              <a:defRPr/>
            </a:pPr>
            <a:r>
              <a:rPr lang="fr-FR" sz="1800"/>
              <a:t>III- Les profils d’élèves et les pistes pédagogiques</a:t>
            </a:r>
            <a:endParaRPr/>
          </a:p>
          <a:p>
            <a:pPr marL="0" indent="0">
              <a:buNone/>
              <a:defRPr/>
            </a:pPr>
            <a:endParaRPr lang="fr-FR" sz="900"/>
          </a:p>
          <a:p>
            <a:pPr marL="0" indent="0">
              <a:buNone/>
              <a:defRPr/>
            </a:pPr>
            <a:r>
              <a:rPr lang="fr-FR" sz="1800"/>
              <a:t>IV- Ressources</a:t>
            </a:r>
            <a:endParaRPr/>
          </a:p>
          <a:p>
            <a:pPr marL="0" indent="0">
              <a:buNone/>
              <a:defRPr/>
            </a:pPr>
            <a:endParaRPr lang="fr-FR"/>
          </a:p>
          <a:p>
            <a:pPr marL="0" indent="0">
              <a:buNone/>
              <a:defRPr/>
            </a:pPr>
            <a:endParaRPr lang="fr-FR"/>
          </a:p>
          <a:p>
            <a:pPr>
              <a:defRPr/>
            </a:pPr>
            <a:endParaRPr lang="fr-FR"/>
          </a:p>
          <a:p>
            <a:pPr>
              <a:defRPr/>
            </a:pPr>
            <a:endParaRPr lang="fr-FR"/>
          </a:p>
          <a:p>
            <a:pPr>
              <a:buFont typeface="Wingdings"/>
              <a:buChar char="Ø"/>
              <a:defRPr/>
            </a:pPr>
            <a:endParaRPr lang="fr-FR"/>
          </a:p>
          <a:p>
            <a:pPr marL="0" indent="0">
              <a:buNone/>
              <a:defRPr/>
            </a:pP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7" name="Espace réservé du texte 10"/>
          <p:cNvSpPr>
            <a:spLocks noGrp="1"/>
          </p:cNvSpPr>
          <p:nvPr>
            <p:ph type="body" sz="quarter" idx="12" hasCustomPrompt="1"/>
          </p:nvPr>
        </p:nvSpPr>
        <p:spPr bwMode="auto">
          <a:xfrm>
            <a:off x="1439862" y="1203597"/>
            <a:ext cx="6590752" cy="304835"/>
          </a:xfrm>
          <a:prstGeom prst="rect">
            <a:avLst/>
          </a:prstGeom>
        </p:spPr>
        <p:txBody>
          <a:bodyPr wrap="square" lIns="0" tIns="0" rIns="0" bIns="0">
            <a:spAutoFit/>
          </a:bodyPr>
          <a:lstStyle>
            <a:lvl1pPr>
              <a:defRPr sz="1050" b="1" i="0">
                <a:solidFill>
                  <a:schemeClr val="tx1"/>
                </a:solidFill>
              </a:defRPr>
            </a:lvl1pPr>
          </a:lstStyle>
          <a:p>
            <a:pPr>
              <a:defRPr/>
            </a:pPr>
            <a:r>
              <a:rPr lang="fr-FR" sz="2000">
                <a:solidFill>
                  <a:schemeClr val="accent2">
                    <a:lumMod val="40000"/>
                    <a:lumOff val="60000"/>
                  </a:schemeClr>
                </a:solidFill>
              </a:rPr>
              <a:t>3.1. La fluence : la notion et les enjeux</a:t>
            </a:r>
            <a:endParaRPr sz="2000">
              <a:solidFill>
                <a:schemeClr val="accent2">
                  <a:lumMod val="40000"/>
                  <a:lumOff val="60000"/>
                </a:schemeClr>
              </a:solidFill>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899592" y="1620001"/>
            <a:ext cx="7956414" cy="2878200"/>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r>
              <a:rPr lang="fr-FR" sz="2000"/>
              <a:t>— </a:t>
            </a:r>
            <a:r>
              <a:rPr lang="fr-FR" sz="1800" b="1"/>
              <a:t>3.1.2. Compétences mobilisées : </a:t>
            </a:r>
            <a:endParaRPr/>
          </a:p>
          <a:p>
            <a:pPr marL="0" indent="0">
              <a:spcAft>
                <a:spcPts val="200"/>
              </a:spcAft>
              <a:buNone/>
              <a:defRPr/>
            </a:pPr>
            <a:r>
              <a:rPr lang="fr-FR" sz="2000"/>
              <a:t>	. Décodage</a:t>
            </a:r>
            <a:endParaRPr/>
          </a:p>
          <a:p>
            <a:pPr marL="0" indent="0">
              <a:spcAft>
                <a:spcPts val="200"/>
              </a:spcAft>
              <a:buNone/>
              <a:defRPr/>
            </a:pPr>
            <a:r>
              <a:rPr lang="fr-FR" sz="2000"/>
              <a:t>		</a:t>
            </a:r>
            <a:r>
              <a:rPr lang="fr-FR" sz="1400"/>
              <a:t>- phonèmes, correspondances, phonogrammes</a:t>
            </a:r>
            <a:endParaRPr/>
          </a:p>
          <a:p>
            <a:pPr marL="0" indent="0">
              <a:spcAft>
                <a:spcPts val="200"/>
              </a:spcAft>
              <a:buNone/>
              <a:defRPr/>
            </a:pPr>
            <a:r>
              <a:rPr lang="fr-FR" sz="2000"/>
              <a:t>	. Reconnaissance de mots</a:t>
            </a:r>
            <a:endParaRPr/>
          </a:p>
          <a:p>
            <a:pPr marL="0" indent="0">
              <a:spcAft>
                <a:spcPts val="200"/>
              </a:spcAft>
              <a:buNone/>
              <a:defRPr/>
            </a:pPr>
            <a:r>
              <a:rPr lang="fr-FR" sz="2000"/>
              <a:t>		</a:t>
            </a:r>
            <a:r>
              <a:rPr lang="fr-FR" sz="1400"/>
              <a:t>- connaissances orthographiques</a:t>
            </a:r>
            <a:endParaRPr/>
          </a:p>
          <a:p>
            <a:pPr marL="0" indent="0">
              <a:spcAft>
                <a:spcPts val="200"/>
              </a:spcAft>
              <a:buNone/>
              <a:defRPr/>
            </a:pPr>
            <a:r>
              <a:rPr lang="fr-FR" sz="2000"/>
              <a:t>	. Fluidité de lecture en contexte : objectif cycle 3</a:t>
            </a:r>
            <a:endParaRPr/>
          </a:p>
          <a:p>
            <a:pPr marL="0" indent="0">
              <a:spcAft>
                <a:spcPts val="200"/>
              </a:spcAft>
              <a:buClr>
                <a:schemeClr val="tx1"/>
              </a:buClr>
              <a:buSzPct val="100000"/>
              <a:buFontTx/>
              <a:buNone/>
              <a:defRPr/>
            </a:pPr>
            <a:r>
              <a:rPr lang="fr-FR" sz="2000"/>
              <a:t>		</a:t>
            </a:r>
            <a:r>
              <a:rPr lang="fr-FR" sz="1400"/>
              <a:t>- mobiliser connaissances grammaticales, lexicales, usage de la ponctuation</a:t>
            </a:r>
            <a:endParaRPr/>
          </a:p>
          <a:p>
            <a:pPr marL="0" indent="0">
              <a:spcAft>
                <a:spcPts val="200"/>
              </a:spcAft>
              <a:buClr>
                <a:schemeClr val="tx1"/>
              </a:buClr>
              <a:buSzPct val="100000"/>
              <a:buFontTx/>
              <a:buNone/>
              <a:defRPr/>
            </a:pPr>
            <a:r>
              <a:rPr lang="fr-FR" sz="1400"/>
              <a:t>		- genres textuels et objectifs de lecture</a:t>
            </a:r>
            <a:endParaRPr/>
          </a:p>
          <a:p>
            <a:pPr marL="0" indent="0">
              <a:spcAft>
                <a:spcPts val="200"/>
              </a:spcAft>
              <a:buClr>
                <a:schemeClr val="tx1"/>
              </a:buClr>
              <a:buSzPct val="100000"/>
              <a:buFontTx/>
              <a:buNone/>
              <a:defRPr/>
            </a:pPr>
            <a:r>
              <a:rPr lang="fr-FR" sz="1400"/>
              <a:t>  		- connaissances sur le monde</a:t>
            </a:r>
            <a:endParaRPr/>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7" name="Espace réservé du texte 10"/>
          <p:cNvSpPr>
            <a:spLocks noGrp="1"/>
          </p:cNvSpPr>
          <p:nvPr>
            <p:ph type="body" sz="quarter" idx="12" hasCustomPrompt="1"/>
          </p:nvPr>
        </p:nvSpPr>
        <p:spPr bwMode="auto">
          <a:xfrm>
            <a:off x="1439862" y="1203597"/>
            <a:ext cx="6589312" cy="304835"/>
          </a:xfrm>
          <a:prstGeom prst="rect">
            <a:avLst/>
          </a:prstGeom>
        </p:spPr>
        <p:txBody>
          <a:bodyPr wrap="square" lIns="0" tIns="0" rIns="0" bIns="0">
            <a:spAutoFit/>
          </a:bodyPr>
          <a:lstStyle>
            <a:lvl1pPr>
              <a:defRPr sz="1050" b="1" i="0">
                <a:solidFill>
                  <a:schemeClr val="tx1"/>
                </a:solidFill>
              </a:defRPr>
            </a:lvl1pPr>
          </a:lstStyle>
          <a:p>
            <a:pPr>
              <a:defRPr/>
            </a:pPr>
            <a:r>
              <a:rPr lang="fr-FR" sz="2000">
                <a:solidFill>
                  <a:schemeClr val="accent2">
                    <a:lumMod val="40000"/>
                    <a:lumOff val="60000"/>
                  </a:schemeClr>
                </a:solidFill>
              </a:rPr>
              <a:t>3.1. La fluence : la notion et les enjeux</a:t>
            </a: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899591" y="2101797"/>
            <a:ext cx="7956414" cy="2396402"/>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pic>
        <p:nvPicPr>
          <p:cNvPr id="10" name="Espace réservé du contenu 2"/>
          <p:cNvPicPr>
            <a:picLocks noChangeAspect="1"/>
          </p:cNvPicPr>
          <p:nvPr/>
        </p:nvPicPr>
        <p:blipFill>
          <a:blip r:embed="rId2"/>
          <a:stretch/>
        </p:blipFill>
        <p:spPr bwMode="auto">
          <a:xfrm>
            <a:off x="1151868" y="2093925"/>
            <a:ext cx="6228442" cy="2998103"/>
          </a:xfrm>
          <a:prstGeom prst="rect">
            <a:avLst/>
          </a:prstGeom>
        </p:spPr>
      </p:pic>
      <p:sp>
        <p:nvSpPr>
          <p:cNvPr id="11" name="ZoneTexte 1"/>
          <p:cNvSpPr>
            <a:spLocks/>
          </p:cNvSpPr>
          <p:nvPr/>
        </p:nvSpPr>
        <p:spPr bwMode="auto">
          <a:xfrm>
            <a:off x="6249568" y="3171347"/>
            <a:ext cx="2857499" cy="1114902"/>
          </a:xfrm>
          <a:prstGeom prst="rect">
            <a:avLst/>
          </a:prstGeom>
          <a:noFill/>
        </p:spPr>
        <p:txBody>
          <a:bodyPr wrap="square" rtlCol="0">
            <a:noAutofit/>
          </a:bodyPr>
          <a:lstStyle/>
          <a:p>
            <a:pPr>
              <a:defRPr/>
            </a:pPr>
            <a:r>
              <a:rPr lang="fr-FR" sz="900"/>
              <a:t>Maryse Bianco</a:t>
            </a:r>
            <a:endParaRPr/>
          </a:p>
          <a:p>
            <a:pPr>
              <a:defRPr/>
            </a:pPr>
            <a:r>
              <a:rPr lang="fr-FR" sz="900"/>
              <a:t>Plan Français</a:t>
            </a:r>
            <a:endParaRPr/>
          </a:p>
          <a:p>
            <a:pPr>
              <a:defRPr/>
            </a:pPr>
            <a:r>
              <a:rPr lang="fr-FR" sz="900" i="1"/>
              <a:t>La fluence en lecture au cycle 3</a:t>
            </a:r>
            <a:endParaRPr/>
          </a:p>
          <a:p>
            <a:pPr>
              <a:defRPr/>
            </a:pPr>
            <a:r>
              <a:rPr lang="fr-FR" sz="900"/>
              <a:t>PNF, 04.02.21</a:t>
            </a:r>
          </a:p>
          <a:p>
            <a:pPr>
              <a:defRPr/>
            </a:pPr>
            <a:endParaRPr lang="fr-FR" sz="900"/>
          </a:p>
          <a:p>
            <a:pPr>
              <a:defRPr/>
            </a:pPr>
            <a:r>
              <a:rPr lang="fr-FR" sz="900" b="0" i="0" u="none" strike="noStrike" cap="none" spc="0">
                <a:solidFill>
                  <a:schemeClr val="tx1"/>
                </a:solidFill>
                <a:latin typeface="Arial"/>
                <a:ea typeface="Arial"/>
                <a:cs typeface="Arial"/>
              </a:rPr>
              <a:t>https://www.pedagogie.ac-aix-marseille.fr/jcms/c_10875535/fr/ressources-sur-la-fluence</a:t>
            </a:r>
            <a:r>
              <a:rPr lang="fr-FR" sz="900"/>
              <a:t> </a:t>
            </a:r>
          </a:p>
        </p:txBody>
      </p:sp>
      <p:sp>
        <p:nvSpPr>
          <p:cNvPr id="12" name="Rectangle 11"/>
          <p:cNvSpPr/>
          <p:nvPr/>
        </p:nvSpPr>
        <p:spPr bwMode="auto">
          <a:xfrm>
            <a:off x="1197334" y="1692458"/>
            <a:ext cx="5371979" cy="40933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a:t>— </a:t>
            </a:r>
            <a:r>
              <a:rPr lang="fr-FR" b="1"/>
              <a:t>3.1.2. Compétences mobilisées :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7" name="Espace réservé du texte 10"/>
          <p:cNvSpPr>
            <a:spLocks noGrp="1"/>
          </p:cNvSpPr>
          <p:nvPr>
            <p:ph type="body" sz="quarter" idx="12" hasCustomPrompt="1"/>
          </p:nvPr>
        </p:nvSpPr>
        <p:spPr bwMode="auto">
          <a:xfrm>
            <a:off x="359998" y="1110433"/>
            <a:ext cx="7740464" cy="299131"/>
          </a:xfrm>
          <a:prstGeom prst="rect">
            <a:avLst/>
          </a:prstGeom>
        </p:spPr>
        <p:txBody>
          <a:bodyPr wrap="square" lIns="0" tIns="0" rIns="0" bIns="0">
            <a:noAutofit/>
          </a:bodyPr>
          <a:lstStyle>
            <a:lvl1pPr>
              <a:defRPr sz="1050" b="1" i="0">
                <a:solidFill>
                  <a:schemeClr val="tx1"/>
                </a:solidFill>
              </a:defRPr>
            </a:lvl1pPr>
          </a:lstStyle>
          <a:p>
            <a:pPr>
              <a:defRPr/>
            </a:pPr>
            <a:r>
              <a:rPr lang="fr-FR" sz="2000" b="1" i="0" u="none" strike="noStrike" cap="none" spc="0">
                <a:solidFill>
                  <a:schemeClr val="accent2">
                    <a:lumMod val="40000"/>
                    <a:lumOff val="60000"/>
                  </a:schemeClr>
                </a:solidFill>
                <a:latin typeface="+mn-lt"/>
                <a:ea typeface="+mn-ea"/>
                <a:cs typeface="+mn-cs"/>
              </a:rPr>
              <a:t>3.1. La fluence : la notion et les enjeux</a:t>
            </a:r>
            <a:endParaRPr sz="2000">
              <a:solidFill>
                <a:schemeClr val="accent2">
                  <a:lumMod val="40000"/>
                  <a:lumOff val="60000"/>
                </a:schemeClr>
              </a:solidFill>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899592" y="1620001"/>
            <a:ext cx="7956414" cy="2878200"/>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r>
              <a:rPr lang="fr-FR" sz="2000" b="0" i="0" u="none" strike="noStrike" cap="none" spc="0">
                <a:solidFill>
                  <a:schemeClr val="tx1"/>
                </a:solidFill>
                <a:latin typeface="+mn-lt"/>
                <a:ea typeface="+mn-ea"/>
                <a:cs typeface="+mn-cs"/>
              </a:rPr>
              <a:t>— </a:t>
            </a:r>
            <a:r>
              <a:rPr lang="fr-FR" sz="2000" b="1" i="0" u="none" strike="noStrike" cap="none" spc="0">
                <a:solidFill>
                  <a:schemeClr val="tx1"/>
                </a:solidFill>
                <a:latin typeface="+mn-lt"/>
                <a:ea typeface="+mn-ea"/>
                <a:cs typeface="+mn-cs"/>
              </a:rPr>
              <a:t>3.1.2. Compétences mobilisées : </a:t>
            </a: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pic>
        <p:nvPicPr>
          <p:cNvPr id="10" name="Espace réservé du contenu 2"/>
          <p:cNvPicPr>
            <a:picLocks noChangeAspect="1"/>
          </p:cNvPicPr>
          <p:nvPr/>
        </p:nvPicPr>
        <p:blipFill>
          <a:blip r:embed="rId2"/>
          <a:stretch/>
        </p:blipFill>
        <p:spPr bwMode="auto">
          <a:xfrm>
            <a:off x="1079998" y="2070309"/>
            <a:ext cx="7020392" cy="30779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506738" y="582873"/>
            <a:ext cx="3093656" cy="575183"/>
          </a:xfrm>
          <a:prstGeom prst="rect">
            <a:avLst/>
          </a:prstGeom>
        </p:spPr>
        <p:txBody>
          <a:bodyPr lIns="0" tIns="0" rIns="0" bIns="0">
            <a:noAutofit/>
          </a:bodyPr>
          <a:lstStyle>
            <a:lvl1pPr>
              <a:defRPr sz="1800" b="1" i="0">
                <a:solidFill>
                  <a:srgbClr val="879AC6"/>
                </a:solidFill>
              </a:defRPr>
            </a:lvl1pPr>
          </a:lstStyle>
          <a:p>
            <a:pPr>
              <a:defRPr/>
            </a:pPr>
            <a:r>
              <a:rPr lang="fr-FR" sz="2000">
                <a:solidFill>
                  <a:schemeClr val="accent2">
                    <a:lumMod val="40000"/>
                    <a:lumOff val="60000"/>
                  </a:schemeClr>
                </a:solidFill>
              </a:rPr>
              <a:t>3.2 La fluence : analyse des résultats</a:t>
            </a:r>
            <a:endParaRPr/>
          </a:p>
        </p:txBody>
      </p:sp>
      <p:sp>
        <p:nvSpPr>
          <p:cNvPr id="7" name="Espace réservé du texte 10"/>
          <p:cNvSpPr>
            <a:spLocks noGrp="1"/>
          </p:cNvSpPr>
          <p:nvPr>
            <p:ph type="body" sz="quarter" idx="12" hasCustomPrompt="1"/>
          </p:nvPr>
        </p:nvSpPr>
        <p:spPr bwMode="auto">
          <a:xfrm>
            <a:off x="1079998" y="1203597"/>
            <a:ext cx="6948492" cy="304835"/>
          </a:xfrm>
          <a:prstGeom prst="rect">
            <a:avLst/>
          </a:prstGeom>
        </p:spPr>
        <p:txBody>
          <a:bodyPr wrap="square" lIns="0" tIns="0" rIns="0" bIns="0">
            <a:spAutoFit/>
          </a:bodyPr>
          <a:lstStyle>
            <a:lvl1pPr>
              <a:defRPr sz="1050" b="1" i="0">
                <a:solidFill>
                  <a:schemeClr val="tx1"/>
                </a:solidFill>
              </a:defRPr>
            </a:lvl1pPr>
          </a:lstStyle>
          <a:p>
            <a:pPr>
              <a:defRPr/>
            </a:pPr>
            <a:endParaRPr sz="2000">
              <a:solidFill>
                <a:schemeClr val="accent2">
                  <a:lumMod val="40000"/>
                  <a:lumOff val="60000"/>
                </a:schemeClr>
              </a:solidFill>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899592" y="1620001"/>
            <a:ext cx="7956414" cy="2878200"/>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10" name="ZoneTexte 1"/>
          <p:cNvSpPr/>
          <p:nvPr/>
        </p:nvSpPr>
        <p:spPr bwMode="auto">
          <a:xfrm>
            <a:off x="6922008" y="685800"/>
            <a:ext cx="184731" cy="369332"/>
          </a:xfrm>
          <a:prstGeom prst="rect">
            <a:avLst/>
          </a:prstGeom>
          <a:noFill/>
        </p:spPr>
        <p:txBody>
          <a:bodyPr wrap="none" rtlCol="0">
            <a:spAutoFit/>
          </a:bodyPr>
          <a:lstStyle/>
          <a:p>
            <a:pPr>
              <a:defRPr/>
            </a:pPr>
            <a:endParaRPr lang="fr-FR"/>
          </a:p>
        </p:txBody>
      </p:sp>
      <p:graphicFrame>
        <p:nvGraphicFramePr>
          <p:cNvPr id="11" name="Tableau 2"/>
          <p:cNvGraphicFramePr>
            <a:graphicFrameLocks noGrp="1"/>
          </p:cNvGraphicFramePr>
          <p:nvPr/>
        </p:nvGraphicFramePr>
        <p:xfrm>
          <a:off x="3779912" y="195486"/>
          <a:ext cx="4896544" cy="4896571"/>
        </p:xfrm>
        <a:graphic>
          <a:graphicData uri="http://schemas.openxmlformats.org/drawingml/2006/table">
            <a:tbl>
              <a:tblPr/>
              <a:tblGrid>
                <a:gridCol w="416072">
                  <a:extLst>
                    <a:ext uri="{9D8B030D-6E8A-4147-A177-3AD203B41FA5}">
                      <a16:colId xmlns:a16="http://schemas.microsoft.com/office/drawing/2014/main" val="20000"/>
                    </a:ext>
                  </a:extLst>
                </a:gridCol>
                <a:gridCol w="335169">
                  <a:extLst>
                    <a:ext uri="{9D8B030D-6E8A-4147-A177-3AD203B41FA5}">
                      <a16:colId xmlns:a16="http://schemas.microsoft.com/office/drawing/2014/main" val="20001"/>
                    </a:ext>
                  </a:extLst>
                </a:gridCol>
                <a:gridCol w="647222">
                  <a:extLst>
                    <a:ext uri="{9D8B030D-6E8A-4147-A177-3AD203B41FA5}">
                      <a16:colId xmlns:a16="http://schemas.microsoft.com/office/drawing/2014/main" val="20002"/>
                    </a:ext>
                  </a:extLst>
                </a:gridCol>
                <a:gridCol w="647222">
                  <a:extLst>
                    <a:ext uri="{9D8B030D-6E8A-4147-A177-3AD203B41FA5}">
                      <a16:colId xmlns:a16="http://schemas.microsoft.com/office/drawing/2014/main" val="20003"/>
                    </a:ext>
                  </a:extLst>
                </a:gridCol>
                <a:gridCol w="647222">
                  <a:extLst>
                    <a:ext uri="{9D8B030D-6E8A-4147-A177-3AD203B41FA5}">
                      <a16:colId xmlns:a16="http://schemas.microsoft.com/office/drawing/2014/main" val="20004"/>
                    </a:ext>
                  </a:extLst>
                </a:gridCol>
                <a:gridCol w="647222">
                  <a:extLst>
                    <a:ext uri="{9D8B030D-6E8A-4147-A177-3AD203B41FA5}">
                      <a16:colId xmlns:a16="http://schemas.microsoft.com/office/drawing/2014/main" val="20005"/>
                    </a:ext>
                  </a:extLst>
                </a:gridCol>
                <a:gridCol w="636948">
                  <a:extLst>
                    <a:ext uri="{9D8B030D-6E8A-4147-A177-3AD203B41FA5}">
                      <a16:colId xmlns:a16="http://schemas.microsoft.com/office/drawing/2014/main" val="20006"/>
                    </a:ext>
                  </a:extLst>
                </a:gridCol>
                <a:gridCol w="636948">
                  <a:extLst>
                    <a:ext uri="{9D8B030D-6E8A-4147-A177-3AD203B41FA5}">
                      <a16:colId xmlns:a16="http://schemas.microsoft.com/office/drawing/2014/main" val="20007"/>
                    </a:ext>
                  </a:extLst>
                </a:gridCol>
                <a:gridCol w="282519">
                  <a:extLst>
                    <a:ext uri="{9D8B030D-6E8A-4147-A177-3AD203B41FA5}">
                      <a16:colId xmlns:a16="http://schemas.microsoft.com/office/drawing/2014/main" val="20008"/>
                    </a:ext>
                  </a:extLst>
                </a:gridCol>
              </a:tblGrid>
              <a:tr h="313746">
                <a:tc>
                  <a:txBody>
                    <a:bodyPr/>
                    <a:lstStyle/>
                    <a:p>
                      <a:pPr algn="ctr">
                        <a:defRPr/>
                      </a:pPr>
                      <a:r>
                        <a:rPr lang="fr-FR" sz="200" b="1" i="0" u="none" strike="noStrike">
                          <a:solidFill>
                            <a:srgbClr val="000000"/>
                          </a:solidFill>
                          <a:latin typeface="Calibri"/>
                        </a:rPr>
                        <a:t>Classe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1" i="0" u="none" strike="noStrike">
                          <a:solidFill>
                            <a:srgbClr val="000000"/>
                          </a:solidFill>
                          <a:latin typeface="Calibri"/>
                        </a:rPr>
                        <a:t>Élève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500" b="1" i="0" u="none" strike="noStrike">
                          <a:solidFill>
                            <a:srgbClr val="000000"/>
                          </a:solidFill>
                          <a:latin typeface="Calibri"/>
                        </a:rPr>
                        <a:t>CO</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DEADA"/>
                    </a:solidFill>
                  </a:tcPr>
                </a:tc>
                <a:tc>
                  <a:txBody>
                    <a:bodyPr/>
                    <a:lstStyle/>
                    <a:p>
                      <a:pPr algn="ctr">
                        <a:defRPr/>
                      </a:pPr>
                      <a:r>
                        <a:rPr lang="fr-FR" sz="200" b="1" i="0" u="none" strike="noStrike">
                          <a:solidFill>
                            <a:srgbClr val="000000"/>
                          </a:solidFill>
                          <a:latin typeface="Calibri"/>
                        </a:rPr>
                        <a:t>Etude de la langue</a:t>
                      </a:r>
                      <a:br>
                        <a:rPr lang="fr-FR" sz="200" b="0" i="0" u="none" strike="noStrike">
                          <a:solidFill>
                            <a:srgbClr val="000000"/>
                          </a:solidFill>
                          <a:latin typeface="Calibri"/>
                        </a:rPr>
                      </a:br>
                      <a:r>
                        <a:rPr lang="fr-FR" sz="200" b="0" i="0" u="none" strike="noStrike">
                          <a:solidFill>
                            <a:srgbClr val="000000"/>
                          </a:solidFill>
                          <a:latin typeface="Calibri"/>
                        </a:rPr>
                        <a:t>Identifier les constituants d’une phrase simple, se repérer dans la phrase complexe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DEADA"/>
                    </a:solidFill>
                  </a:tcPr>
                </a:tc>
                <a:tc>
                  <a:txBody>
                    <a:bodyPr/>
                    <a:lstStyle/>
                    <a:p>
                      <a:pPr algn="ctr">
                        <a:defRPr/>
                      </a:pPr>
                      <a:r>
                        <a:rPr lang="fr-FR" sz="200" b="1" i="0" u="none" strike="noStrike">
                          <a:solidFill>
                            <a:srgbClr val="000000"/>
                          </a:solidFill>
                          <a:latin typeface="Calibri"/>
                        </a:rPr>
                        <a:t>Etude de la langue</a:t>
                      </a:r>
                      <a:br>
                        <a:rPr lang="fr-FR" sz="200" b="0" i="0" u="none" strike="noStrike">
                          <a:solidFill>
                            <a:srgbClr val="000000"/>
                          </a:solidFill>
                          <a:latin typeface="Calibri"/>
                        </a:rPr>
                      </a:br>
                      <a:r>
                        <a:rPr lang="fr-FR" sz="200" b="0" i="0" u="none" strike="noStrike">
                          <a:solidFill>
                            <a:srgbClr val="000000"/>
                          </a:solidFill>
                          <a:latin typeface="Calibri"/>
                        </a:rPr>
                        <a:t>Acquérir l’orthographe grammaticale et l’orthographe lexicale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DEADA"/>
                    </a:solidFill>
                  </a:tcPr>
                </a:tc>
                <a:tc>
                  <a:txBody>
                    <a:bodyPr/>
                    <a:lstStyle/>
                    <a:p>
                      <a:pPr algn="ctr">
                        <a:defRPr/>
                      </a:pPr>
                      <a:r>
                        <a:rPr lang="fr-FR" sz="200" b="1" i="0" u="none" strike="noStrike">
                          <a:solidFill>
                            <a:srgbClr val="000000"/>
                          </a:solidFill>
                          <a:latin typeface="Calibri"/>
                        </a:rPr>
                        <a:t>Etude de la langue</a:t>
                      </a:r>
                      <a:br>
                        <a:rPr lang="fr-FR" sz="200" b="0" i="0" u="none" strike="noStrike">
                          <a:solidFill>
                            <a:srgbClr val="000000"/>
                          </a:solidFill>
                          <a:latin typeface="Calibri"/>
                        </a:rPr>
                      </a:br>
                      <a:r>
                        <a:rPr lang="fr-FR" sz="200" b="0" i="0" u="none" strike="noStrike">
                          <a:solidFill>
                            <a:srgbClr val="000000"/>
                          </a:solidFill>
                          <a:latin typeface="Calibri"/>
                        </a:rPr>
                        <a:t>Enrichir le lexique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DEADA"/>
                    </a:solidFill>
                  </a:tcPr>
                </a:tc>
                <a:tc>
                  <a:txBody>
                    <a:bodyPr/>
                    <a:lstStyle/>
                    <a:p>
                      <a:pPr algn="ctr">
                        <a:defRPr/>
                      </a:pPr>
                      <a:r>
                        <a:rPr lang="fr-FR" sz="500" b="1" i="0" u="none" strike="noStrike">
                          <a:solidFill>
                            <a:srgbClr val="000000"/>
                          </a:solidFill>
                          <a:latin typeface="Calibri"/>
                        </a:rPr>
                        <a:t>CE</a:t>
                      </a:r>
                      <a:endParaRPr/>
                    </a:p>
                  </a:txBody>
                  <a:tcPr marL="1853" marR="1853" marT="1853" marB="0" anchor="ctr">
                    <a:lnL w="6350" algn="ctr">
                      <a:solidFill>
                        <a:srgbClr val="000000"/>
                      </a:solidFill>
                    </a:lnL>
                    <a:lnR w="6350" algn="ctr">
                      <a:solidFill>
                        <a:srgbClr val="000000"/>
                      </a:solidFill>
                    </a:lnR>
                    <a:lnT w="12700" algn="ctr">
                      <a:noFill/>
                    </a:lnT>
                    <a:lnB w="6350" algn="ctr">
                      <a:solidFill>
                        <a:srgbClr val="000000"/>
                      </a:solidFill>
                    </a:lnB>
                    <a:solidFill>
                      <a:srgbClr val="FDEADA"/>
                    </a:solidFill>
                  </a:tcPr>
                </a:tc>
                <a:tc>
                  <a:txBody>
                    <a:bodyPr/>
                    <a:lstStyle/>
                    <a:p>
                      <a:pPr algn="ctr">
                        <a:defRPr/>
                      </a:pPr>
                      <a:r>
                        <a:rPr lang="fr-FR" sz="500" b="1" i="0" u="none" strike="noStrike">
                          <a:solidFill>
                            <a:srgbClr val="000000"/>
                          </a:solidFill>
                          <a:latin typeface="Calibri"/>
                        </a:rPr>
                        <a:t>FL</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DEADA"/>
                    </a:solidFill>
                  </a:tcPr>
                </a:tc>
                <a:tc>
                  <a:txBody>
                    <a:bodyPr/>
                    <a:lstStyle/>
                    <a:p>
                      <a:pPr algn="ctr">
                        <a:defRPr/>
                      </a:pPr>
                      <a:r>
                        <a:rPr lang="fr-FR" sz="200" b="1" i="0" u="none" strike="noStrike">
                          <a:solidFill>
                            <a:srgbClr val="000000"/>
                          </a:solidFill>
                          <a:latin typeface="Calibri"/>
                        </a:rPr>
                        <a:t>Score fluence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DE9D9"/>
                    </a:solidFill>
                  </a:tcPr>
                </a:tc>
                <a:extLst>
                  <a:ext uri="{0D108BD9-81ED-4DB2-BD59-A6C34878D82A}">
                    <a16:rowId xmlns:a16="http://schemas.microsoft.com/office/drawing/2014/main" val="10000"/>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ABS</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9D9D9"/>
                    </a:solidFill>
                  </a:tcPr>
                </a:tc>
                <a:tc>
                  <a:txBody>
                    <a:bodyPr/>
                    <a:lstStyle/>
                    <a:p>
                      <a:pPr algn="ctr">
                        <a:defRPr/>
                      </a:pPr>
                      <a:r>
                        <a:rPr lang="fr-FR" sz="200" b="0" i="0" u="none" strike="noStrike">
                          <a:solidFill>
                            <a:srgbClr val="000000"/>
                          </a:solidFill>
                          <a:latin typeface="Calibri"/>
                        </a:rPr>
                        <a:t>ABS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9D9D9"/>
                    </a:solidFill>
                  </a:tcPr>
                </a:tc>
                <a:extLst>
                  <a:ext uri="{0D108BD9-81ED-4DB2-BD59-A6C34878D82A}">
                    <a16:rowId xmlns:a16="http://schemas.microsoft.com/office/drawing/2014/main" val="10001"/>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ABS</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9D9D9"/>
                    </a:solidFill>
                  </a:tcPr>
                </a:tc>
                <a:tc>
                  <a:txBody>
                    <a:bodyPr/>
                    <a:lstStyle/>
                    <a:p>
                      <a:pPr algn="ctr">
                        <a:defRPr/>
                      </a:pPr>
                      <a:r>
                        <a:rPr lang="fr-FR" sz="200" b="0" i="0" u="none" strike="noStrike">
                          <a:solidFill>
                            <a:srgbClr val="000000"/>
                          </a:solidFill>
                          <a:latin typeface="Calibri"/>
                        </a:rPr>
                        <a:t>ABS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9D9D9"/>
                    </a:solidFill>
                  </a:tcPr>
                </a:tc>
                <a:extLst>
                  <a:ext uri="{0D108BD9-81ED-4DB2-BD59-A6C34878D82A}">
                    <a16:rowId xmlns:a16="http://schemas.microsoft.com/office/drawing/2014/main" val="10002"/>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ABS</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9D9D9"/>
                    </a:solidFill>
                  </a:tcPr>
                </a:tc>
                <a:tc>
                  <a:txBody>
                    <a:bodyPr/>
                    <a:lstStyle/>
                    <a:p>
                      <a:pPr algn="ctr">
                        <a:defRPr/>
                      </a:pPr>
                      <a:r>
                        <a:rPr lang="fr-FR" sz="200" b="0" i="0" u="none" strike="noStrike">
                          <a:solidFill>
                            <a:srgbClr val="000000"/>
                          </a:solidFill>
                          <a:latin typeface="Calibri"/>
                        </a:rPr>
                        <a:t>ABS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9D9D9"/>
                    </a:solidFill>
                  </a:tcPr>
                </a:tc>
                <a:extLst>
                  <a:ext uri="{0D108BD9-81ED-4DB2-BD59-A6C34878D82A}">
                    <a16:rowId xmlns:a16="http://schemas.microsoft.com/office/drawing/2014/main" val="10003"/>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104</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4"/>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105</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5"/>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109</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6"/>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105</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7"/>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109</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8"/>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9"/>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0"/>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1"/>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2"/>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round/>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114</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3"/>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4"/>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117</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5"/>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107</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6"/>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119</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7"/>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8"/>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104</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9"/>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0"/>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109</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1"/>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2"/>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100</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3"/>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116</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4"/>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115</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5"/>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105</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6"/>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104</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7"/>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119</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8"/>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113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29"/>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104</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30"/>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106</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31"/>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61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32"/>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86</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33"/>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34"/>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35"/>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95</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36"/>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66</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37"/>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50</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38"/>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63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39"/>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A BESOINS</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47</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40"/>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78</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41"/>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73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42"/>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61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43"/>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11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44"/>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70</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45"/>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29</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46"/>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86</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47"/>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48"/>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54</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49"/>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94</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50"/>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GROUPE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72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51"/>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67</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52"/>
                  </a:ext>
                </a:extLst>
              </a:tr>
              <a:tr h="70505">
                <a:tc>
                  <a:txBody>
                    <a:bodyPr/>
                    <a:lstStyle/>
                    <a:p>
                      <a:pPr algn="ctr">
                        <a:defRPr/>
                      </a:pPr>
                      <a:r>
                        <a:rPr lang="fr-FR" sz="200" b="0" i="0" u="none" strike="noStrike">
                          <a:solidFill>
                            <a:srgbClr val="000000"/>
                          </a:solidFill>
                          <a:latin typeface="Calibri"/>
                        </a:rPr>
                        <a:t>6A</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87</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53"/>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82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54"/>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69</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55"/>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68</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56"/>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87</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57"/>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58"/>
                  </a:ext>
                </a:extLst>
              </a:tr>
              <a:tr h="70505">
                <a:tc>
                  <a:txBody>
                    <a:bodyPr/>
                    <a:lstStyle/>
                    <a:p>
                      <a:pPr algn="ctr">
                        <a:defRPr/>
                      </a:pPr>
                      <a:r>
                        <a:rPr lang="fr-FR" sz="200" b="0" i="0" u="none" strike="noStrike">
                          <a:solidFill>
                            <a:srgbClr val="000000"/>
                          </a:solidFill>
                          <a:latin typeface="Calibri"/>
                        </a:rPr>
                        <a:t>6B</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88</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59"/>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60"/>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79646"/>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61"/>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fragile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85</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62"/>
                  </a:ext>
                </a:extLst>
              </a:tr>
              <a:tr h="70505">
                <a:tc>
                  <a:txBody>
                    <a:bodyPr/>
                    <a:lstStyle/>
                    <a:p>
                      <a:pPr algn="ctr">
                        <a:defRPr/>
                      </a:pPr>
                      <a:r>
                        <a:rPr lang="fr-FR" sz="200" b="0" i="0" u="none" strike="noStrike">
                          <a:solidFill>
                            <a:srgbClr val="000000"/>
                          </a:solidFill>
                          <a:latin typeface="Calibri"/>
                        </a:rPr>
                        <a:t>6C</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98</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63"/>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Très bonne maîtrise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96</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64"/>
                  </a:ext>
                </a:extLst>
              </a:tr>
              <a:tr h="70505">
                <a:tc>
                  <a:txBody>
                    <a:bodyPr/>
                    <a:lstStyle/>
                    <a:p>
                      <a:pPr algn="ctr">
                        <a:defRPr/>
                      </a:pPr>
                      <a:r>
                        <a:rPr lang="fr-FR" sz="200" b="0" i="0" u="none" strike="noStrike">
                          <a:solidFill>
                            <a:srgbClr val="000000"/>
                          </a:solidFill>
                          <a:latin typeface="Calibri"/>
                        </a:rPr>
                        <a:t>6D</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 </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Maîtrise satisfaisante 3</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200" b="0" i="0" u="none" strike="noStrike">
                          <a:solidFill>
                            <a:srgbClr val="000000"/>
                          </a:solidFill>
                          <a:latin typeface="Calibri"/>
                        </a:rPr>
                        <a:t>Maîtrise satisfaisante 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200" b="0" i="0" u="none" strike="noStrike">
                          <a:solidFill>
                            <a:srgbClr val="000000"/>
                          </a:solidFill>
                          <a:latin typeface="Calibri"/>
                        </a:rPr>
                        <a:t>Maîtrise satisfaisante 2</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200" b="0" i="0" u="none" strike="noStrike">
                          <a:solidFill>
                            <a:srgbClr val="000000"/>
                          </a:solidFill>
                          <a:latin typeface="Calibri"/>
                        </a:rPr>
                        <a:t>GROUPE SATISFAISANT</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200" b="0" i="0" u="none" strike="noStrike">
                          <a:solidFill>
                            <a:srgbClr val="000000"/>
                          </a:solidFill>
                          <a:latin typeface="Calibri"/>
                        </a:rPr>
                        <a:t>Maîtrise insuffisante</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200" b="0" i="0" u="none" strike="noStrike">
                          <a:solidFill>
                            <a:srgbClr val="000000"/>
                          </a:solidFill>
                          <a:latin typeface="Calibri"/>
                        </a:rPr>
                        <a:t>91</a:t>
                      </a:r>
                      <a:endParaRPr/>
                    </a:p>
                  </a:txBody>
                  <a:tcPr marL="1853" marR="1853" marT="1853"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6699"/>
                    </a:solidFill>
                  </a:tcPr>
                </a:tc>
                <a:extLst>
                  <a:ext uri="{0D108BD9-81ED-4DB2-BD59-A6C34878D82A}">
                    <a16:rowId xmlns:a16="http://schemas.microsoft.com/office/drawing/2014/main" val="10065"/>
                  </a:ext>
                </a:extLst>
              </a:tr>
            </a:tbl>
          </a:graphicData>
        </a:graphic>
      </p:graphicFrame>
      <p:sp>
        <p:nvSpPr>
          <p:cNvPr id="12" name="ZoneTexte 9"/>
          <p:cNvSpPr/>
          <p:nvPr/>
        </p:nvSpPr>
        <p:spPr bwMode="auto">
          <a:xfrm>
            <a:off x="291441" y="1984600"/>
            <a:ext cx="3308955" cy="731556"/>
          </a:xfrm>
          <a:prstGeom prst="rect">
            <a:avLst/>
          </a:prstGeom>
          <a:noFill/>
        </p:spPr>
        <p:txBody>
          <a:bodyPr wrap="square" rtlCol="0">
            <a:spAutoFit/>
          </a:bodyPr>
          <a:lstStyle/>
          <a:p>
            <a:pPr algn="just">
              <a:defRPr/>
            </a:pPr>
            <a:r>
              <a:rPr lang="fr-FR" sz="1400"/>
              <a:t>. Beaucoup de lecteurs lents ont des difficultés de compréhension écrite — mais pas tous.</a:t>
            </a:r>
            <a:endParaRPr/>
          </a:p>
        </p:txBody>
      </p:sp>
      <p:sp>
        <p:nvSpPr>
          <p:cNvPr id="13" name="ZoneTexte 10"/>
          <p:cNvSpPr/>
          <p:nvPr/>
        </p:nvSpPr>
        <p:spPr bwMode="auto">
          <a:xfrm>
            <a:off x="359998" y="2999232"/>
            <a:ext cx="3059908" cy="731556"/>
          </a:xfrm>
          <a:prstGeom prst="rect">
            <a:avLst/>
          </a:prstGeom>
          <a:noFill/>
        </p:spPr>
        <p:txBody>
          <a:bodyPr wrap="square" rtlCol="0">
            <a:spAutoFit/>
          </a:bodyPr>
          <a:lstStyle/>
          <a:p>
            <a:pPr algn="just">
              <a:defRPr/>
            </a:pPr>
            <a:r>
              <a:rPr lang="fr-FR" sz="1400"/>
              <a:t>. Vigilance particulière pour les lecteurs lents qui ont des difficultés de compréhension à l’oral.</a:t>
            </a:r>
            <a:endParaRPr/>
          </a:p>
        </p:txBody>
      </p:sp>
      <p:sp>
        <p:nvSpPr>
          <p:cNvPr id="14" name="ZoneTexte 11"/>
          <p:cNvSpPr/>
          <p:nvPr/>
        </p:nvSpPr>
        <p:spPr bwMode="auto">
          <a:xfrm>
            <a:off x="360000" y="4041648"/>
            <a:ext cx="3131953" cy="731556"/>
          </a:xfrm>
          <a:prstGeom prst="rect">
            <a:avLst/>
          </a:prstGeom>
          <a:noFill/>
        </p:spPr>
        <p:txBody>
          <a:bodyPr wrap="square" rtlCol="0">
            <a:spAutoFit/>
          </a:bodyPr>
          <a:lstStyle/>
          <a:p>
            <a:pPr algn="just">
              <a:defRPr/>
            </a:pPr>
            <a:r>
              <a:rPr lang="fr-FR" sz="1400"/>
              <a:t>. Le plus souvent, l’oral est un appui pour construire des compétences de compréhension à l’écrit.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899592" y="456329"/>
            <a:ext cx="2556977" cy="443668"/>
          </a:xfrm>
          <a:prstGeom prst="rect">
            <a:avLst/>
          </a:prstGeom>
        </p:spPr>
        <p:txBody>
          <a:bodyPr lIns="0" tIns="0" rIns="0" bIns="0">
            <a:noAutofit/>
          </a:bodyPr>
          <a:lstStyle>
            <a:lvl1pPr>
              <a:defRPr sz="1800" b="1" i="0">
                <a:solidFill>
                  <a:srgbClr val="879AC6"/>
                </a:solidFill>
              </a:defRPr>
            </a:lvl1pPr>
          </a:lstStyle>
          <a:p>
            <a:pPr>
              <a:defRPr/>
            </a:pPr>
            <a:r>
              <a:rPr lang="fr-FR" sz="2000">
                <a:solidFill>
                  <a:schemeClr val="accent2">
                    <a:lumMod val="40000"/>
                    <a:lumOff val="60000"/>
                  </a:schemeClr>
                </a:solidFill>
              </a:rPr>
              <a:t>3.2. La fluence : analyse des résultats</a:t>
            </a:r>
            <a:endParaRPr/>
          </a:p>
        </p:txBody>
      </p:sp>
      <p:sp>
        <p:nvSpPr>
          <p:cNvPr id="7" name="Espace réservé du texte 10"/>
          <p:cNvSpPr>
            <a:spLocks noGrp="1"/>
          </p:cNvSpPr>
          <p:nvPr>
            <p:ph type="body" sz="quarter" idx="12" hasCustomPrompt="1"/>
          </p:nvPr>
        </p:nvSpPr>
        <p:spPr bwMode="auto">
          <a:xfrm>
            <a:off x="1079999" y="1203598"/>
            <a:ext cx="6948385" cy="307777"/>
          </a:xfrm>
          <a:prstGeom prst="rect">
            <a:avLst/>
          </a:prstGeom>
        </p:spPr>
        <p:txBody>
          <a:bodyPr wrap="square" lIns="0" tIns="0" rIns="0" bIns="0">
            <a:spAutoFit/>
          </a:bodyPr>
          <a:lstStyle>
            <a:lvl1pPr>
              <a:defRPr sz="1050" b="1" i="0">
                <a:solidFill>
                  <a:schemeClr val="tx1"/>
                </a:solidFill>
              </a:defRPr>
            </a:lvl1pPr>
          </a:lstStyle>
          <a:p>
            <a:pPr>
              <a:defRPr/>
            </a:pPr>
            <a:endParaRPr sz="2000">
              <a:solidFill>
                <a:schemeClr val="accent2">
                  <a:lumMod val="40000"/>
                  <a:lumOff val="60000"/>
                </a:schemeClr>
              </a:solidFill>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899592" y="1620001"/>
            <a:ext cx="7956414" cy="2878200"/>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10" name="ZoneTexte 1"/>
          <p:cNvSpPr/>
          <p:nvPr/>
        </p:nvSpPr>
        <p:spPr bwMode="auto">
          <a:xfrm>
            <a:off x="6922008" y="685800"/>
            <a:ext cx="184731" cy="369332"/>
          </a:xfrm>
          <a:prstGeom prst="rect">
            <a:avLst/>
          </a:prstGeom>
          <a:noFill/>
        </p:spPr>
        <p:txBody>
          <a:bodyPr wrap="none" rtlCol="0">
            <a:spAutoFit/>
          </a:bodyPr>
          <a:lstStyle/>
          <a:p>
            <a:pPr>
              <a:defRPr/>
            </a:pPr>
            <a:endParaRPr lang="fr-FR"/>
          </a:p>
        </p:txBody>
      </p:sp>
      <p:graphicFrame>
        <p:nvGraphicFramePr>
          <p:cNvPr id="11" name="Tableau 9"/>
          <p:cNvGraphicFramePr>
            <a:graphicFrameLocks noGrp="1"/>
          </p:cNvGraphicFramePr>
          <p:nvPr/>
        </p:nvGraphicFramePr>
        <p:xfrm>
          <a:off x="3851920" y="195486"/>
          <a:ext cx="4932076" cy="4824550"/>
        </p:xfrm>
        <a:graphic>
          <a:graphicData uri="http://schemas.openxmlformats.org/drawingml/2006/table">
            <a:tbl>
              <a:tblPr/>
              <a:tblGrid>
                <a:gridCol w="419090">
                  <a:extLst>
                    <a:ext uri="{9D8B030D-6E8A-4147-A177-3AD203B41FA5}">
                      <a16:colId xmlns:a16="http://schemas.microsoft.com/office/drawing/2014/main" val="20000"/>
                    </a:ext>
                  </a:extLst>
                </a:gridCol>
                <a:gridCol w="337600">
                  <a:extLst>
                    <a:ext uri="{9D8B030D-6E8A-4147-A177-3AD203B41FA5}">
                      <a16:colId xmlns:a16="http://schemas.microsoft.com/office/drawing/2014/main" val="20001"/>
                    </a:ext>
                  </a:extLst>
                </a:gridCol>
                <a:gridCol w="651919">
                  <a:extLst>
                    <a:ext uri="{9D8B030D-6E8A-4147-A177-3AD203B41FA5}">
                      <a16:colId xmlns:a16="http://schemas.microsoft.com/office/drawing/2014/main" val="20002"/>
                    </a:ext>
                  </a:extLst>
                </a:gridCol>
                <a:gridCol w="651919">
                  <a:extLst>
                    <a:ext uri="{9D8B030D-6E8A-4147-A177-3AD203B41FA5}">
                      <a16:colId xmlns:a16="http://schemas.microsoft.com/office/drawing/2014/main" val="20003"/>
                    </a:ext>
                  </a:extLst>
                </a:gridCol>
                <a:gridCol w="651919">
                  <a:extLst>
                    <a:ext uri="{9D8B030D-6E8A-4147-A177-3AD203B41FA5}">
                      <a16:colId xmlns:a16="http://schemas.microsoft.com/office/drawing/2014/main" val="20004"/>
                    </a:ext>
                  </a:extLst>
                </a:gridCol>
                <a:gridCol w="651919">
                  <a:extLst>
                    <a:ext uri="{9D8B030D-6E8A-4147-A177-3AD203B41FA5}">
                      <a16:colId xmlns:a16="http://schemas.microsoft.com/office/drawing/2014/main" val="20005"/>
                    </a:ext>
                  </a:extLst>
                </a:gridCol>
                <a:gridCol w="641571">
                  <a:extLst>
                    <a:ext uri="{9D8B030D-6E8A-4147-A177-3AD203B41FA5}">
                      <a16:colId xmlns:a16="http://schemas.microsoft.com/office/drawing/2014/main" val="20006"/>
                    </a:ext>
                  </a:extLst>
                </a:gridCol>
                <a:gridCol w="641571">
                  <a:extLst>
                    <a:ext uri="{9D8B030D-6E8A-4147-A177-3AD203B41FA5}">
                      <a16:colId xmlns:a16="http://schemas.microsoft.com/office/drawing/2014/main" val="20007"/>
                    </a:ext>
                  </a:extLst>
                </a:gridCol>
                <a:gridCol w="284568">
                  <a:extLst>
                    <a:ext uri="{9D8B030D-6E8A-4147-A177-3AD203B41FA5}">
                      <a16:colId xmlns:a16="http://schemas.microsoft.com/office/drawing/2014/main" val="20008"/>
                    </a:ext>
                  </a:extLst>
                </a:gridCol>
              </a:tblGrid>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127</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0"/>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124</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1"/>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2"/>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126</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3"/>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120</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4"/>
                  </a:ext>
                </a:extLst>
              </a:tr>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129</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5"/>
                  </a:ext>
                </a:extLst>
              </a:tr>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6"/>
                  </a:ext>
                </a:extLst>
              </a:tr>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127</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7"/>
                  </a:ext>
                </a:extLst>
              </a:tr>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8"/>
                  </a:ext>
                </a:extLst>
              </a:tr>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128</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09"/>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129</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0"/>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126</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1"/>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A BESOINS</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2"/>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162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3"/>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151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4"/>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150</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5"/>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136</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6"/>
                  </a:ext>
                </a:extLst>
              </a:tr>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7"/>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8"/>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130</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19"/>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GROUPE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144</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0"/>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145</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1"/>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139</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2"/>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148</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3"/>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203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4"/>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5"/>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149</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6"/>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7"/>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2D050"/>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138</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8"/>
                  </a:ext>
                </a:extLst>
              </a:tr>
              <a:tr h="102650">
                <a:tc>
                  <a:txBody>
                    <a:bodyPr/>
                    <a:lstStyle/>
                    <a:p>
                      <a:pPr algn="ctr">
                        <a:defRPr/>
                      </a:pPr>
                      <a:r>
                        <a:rPr lang="fr-FR" sz="300" b="0" i="0" u="none" strike="noStrike">
                          <a:solidFill>
                            <a:srgbClr val="000000"/>
                          </a:solidFill>
                          <a:latin typeface="Calibri"/>
                        </a:rPr>
                        <a:t>6A</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insuffisante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130</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29"/>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169</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0"/>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140</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1"/>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135</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2"/>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162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3"/>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167</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4"/>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fragile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9900"/>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5"/>
                  </a:ext>
                </a:extLst>
              </a:tr>
              <a:tr h="102650">
                <a:tc>
                  <a:txBody>
                    <a:bodyPr/>
                    <a:lstStyle/>
                    <a:p>
                      <a:pPr algn="ctr">
                        <a:defRPr/>
                      </a:pPr>
                      <a:r>
                        <a:rPr lang="fr-FR" sz="300" b="0" i="0" u="none" strike="noStrike">
                          <a:solidFill>
                            <a:srgbClr val="000000"/>
                          </a:solidFill>
                          <a:latin typeface="Calibri"/>
                        </a:rPr>
                        <a:t>6B</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150</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6"/>
                  </a:ext>
                </a:extLst>
              </a:tr>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7"/>
                  </a:ext>
                </a:extLst>
              </a:tr>
              <a:tr h="102650">
                <a:tc>
                  <a:txBody>
                    <a:bodyPr/>
                    <a:lstStyle/>
                    <a:p>
                      <a:pPr algn="ctr">
                        <a:defRPr/>
                      </a:pPr>
                      <a:r>
                        <a:rPr lang="fr-FR" sz="300" b="0" i="0" u="none" strike="noStrike">
                          <a:solidFill>
                            <a:srgbClr val="000000"/>
                          </a:solidFill>
                          <a:latin typeface="Calibri"/>
                        </a:rPr>
                        <a:t>6C</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150</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8"/>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136</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39"/>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183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40"/>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Maîtrise insuffisante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3399"/>
                    </a:solidFill>
                  </a:tcPr>
                </a:tc>
                <a:tc>
                  <a:txBody>
                    <a:bodyPr/>
                    <a:lstStyle/>
                    <a:p>
                      <a:pPr algn="ctr">
                        <a:defRPr/>
                      </a:pPr>
                      <a:r>
                        <a:rPr lang="fr-FR" sz="300" b="0" i="0" u="none" strike="noStrike">
                          <a:solidFill>
                            <a:srgbClr val="000000"/>
                          </a:solidFill>
                          <a:latin typeface="Calibri"/>
                        </a:rPr>
                        <a:t>Maîtrise satisfaisante 2</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9CDE5"/>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173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41"/>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170</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42"/>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178</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43"/>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1</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CE6F2"/>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155</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44"/>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Très bonne maîtrise</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D7E4BD"/>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145</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45"/>
                  </a:ext>
                </a:extLst>
              </a:tr>
              <a:tr h="102650">
                <a:tc>
                  <a:txBody>
                    <a:bodyPr/>
                    <a:lstStyle/>
                    <a:p>
                      <a:pPr algn="ctr">
                        <a:defRPr/>
                      </a:pPr>
                      <a:r>
                        <a:rPr lang="fr-FR" sz="300" b="0" i="0" u="none" strike="noStrike">
                          <a:solidFill>
                            <a:srgbClr val="000000"/>
                          </a:solidFill>
                          <a:latin typeface="Calibri"/>
                        </a:rPr>
                        <a:t>6D</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 </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Maîtrise satisfaisante 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95B3D7"/>
                    </a:solidFill>
                  </a:tcPr>
                </a:tc>
                <a:tc>
                  <a:txBody>
                    <a:bodyPr/>
                    <a:lstStyle/>
                    <a:p>
                      <a:pPr algn="ctr">
                        <a:defRPr/>
                      </a:pPr>
                      <a:r>
                        <a:rPr lang="fr-FR" sz="300" b="0" i="0" u="none" strike="noStrike">
                          <a:solidFill>
                            <a:srgbClr val="000000"/>
                          </a:solidFill>
                          <a:latin typeface="Calibri"/>
                        </a:rPr>
                        <a:t>GROUPE SATISFAISANT</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E2B1"/>
                    </a:solidFill>
                  </a:tcPr>
                </a:tc>
                <a:tc>
                  <a:txBody>
                    <a:bodyPr/>
                    <a:lstStyle/>
                    <a:p>
                      <a:pPr algn="ctr">
                        <a:defRPr/>
                      </a:pPr>
                      <a:r>
                        <a:rPr lang="fr-FR" sz="300" b="0" i="0" u="none" strike="noStrike">
                          <a:solidFill>
                            <a:srgbClr val="000000"/>
                          </a:solidFill>
                          <a:latin typeface="Calibri"/>
                        </a:rPr>
                        <a:t>Maîtrise satisfaisante</a:t>
                      </a:r>
                      <a:endParaRPr/>
                    </a:p>
                  </a:txBody>
                  <a:tcPr marL="2738" marR="2738" marT="273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8DB4E2"/>
                    </a:solidFill>
                  </a:tcPr>
                </a:tc>
                <a:tc>
                  <a:txBody>
                    <a:bodyPr/>
                    <a:lstStyle/>
                    <a:p>
                      <a:pPr algn="ctr">
                        <a:defRPr/>
                      </a:pPr>
                      <a:r>
                        <a:rPr lang="fr-FR" sz="300" b="0" i="0" u="none" strike="noStrike">
                          <a:solidFill>
                            <a:srgbClr val="000000"/>
                          </a:solidFill>
                          <a:latin typeface="Calibri"/>
                        </a:rPr>
                        <a:t>163</a:t>
                      </a:r>
                      <a:endParaRPr/>
                    </a:p>
                  </a:txBody>
                  <a:tcPr marL="2738" marR="2738" marT="273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8CCE4"/>
                    </a:solidFill>
                  </a:tcPr>
                </a:tc>
                <a:extLst>
                  <a:ext uri="{0D108BD9-81ED-4DB2-BD59-A6C34878D82A}">
                    <a16:rowId xmlns:a16="http://schemas.microsoft.com/office/drawing/2014/main" val="10046"/>
                  </a:ext>
                </a:extLst>
              </a:tr>
            </a:tbl>
          </a:graphicData>
        </a:graphic>
      </p:graphicFrame>
      <p:sp>
        <p:nvSpPr>
          <p:cNvPr id="12" name="ZoneTexte 11"/>
          <p:cNvSpPr/>
          <p:nvPr/>
        </p:nvSpPr>
        <p:spPr bwMode="auto">
          <a:xfrm>
            <a:off x="365760" y="1938528"/>
            <a:ext cx="3126156" cy="738664"/>
          </a:xfrm>
          <a:prstGeom prst="rect">
            <a:avLst/>
          </a:prstGeom>
          <a:noFill/>
        </p:spPr>
        <p:txBody>
          <a:bodyPr wrap="square" rtlCol="0">
            <a:spAutoFit/>
          </a:bodyPr>
          <a:lstStyle/>
          <a:p>
            <a:pPr>
              <a:defRPr/>
            </a:pPr>
            <a:r>
              <a:rPr lang="fr-FR" sz="1400"/>
              <a:t>. Les lecteurs rapides de cette classe n’ont pas de difficulté de compréhension à l’oral.</a:t>
            </a:r>
            <a:endParaRPr/>
          </a:p>
        </p:txBody>
      </p:sp>
      <p:sp>
        <p:nvSpPr>
          <p:cNvPr id="13" name="ZoneTexte 12"/>
          <p:cNvSpPr/>
          <p:nvPr/>
        </p:nvSpPr>
        <p:spPr bwMode="auto">
          <a:xfrm>
            <a:off x="324013" y="2784297"/>
            <a:ext cx="3347904" cy="523220"/>
          </a:xfrm>
          <a:prstGeom prst="rect">
            <a:avLst/>
          </a:prstGeom>
          <a:noFill/>
        </p:spPr>
        <p:txBody>
          <a:bodyPr wrap="square" rtlCol="0">
            <a:spAutoFit/>
          </a:bodyPr>
          <a:lstStyle/>
          <a:p>
            <a:pPr>
              <a:defRPr/>
            </a:pPr>
            <a:r>
              <a:rPr lang="fr-FR" sz="1400"/>
              <a:t>. Mais certains sont en difficulté de compréhension de l’écrit.</a:t>
            </a:r>
            <a:endParaRPr/>
          </a:p>
        </p:txBody>
      </p:sp>
      <p:sp>
        <p:nvSpPr>
          <p:cNvPr id="14" name="ZoneTexte 13"/>
          <p:cNvSpPr/>
          <p:nvPr/>
        </p:nvSpPr>
        <p:spPr bwMode="auto">
          <a:xfrm>
            <a:off x="359998" y="3414622"/>
            <a:ext cx="3311919" cy="738664"/>
          </a:xfrm>
          <a:prstGeom prst="rect">
            <a:avLst/>
          </a:prstGeom>
          <a:noFill/>
        </p:spPr>
        <p:txBody>
          <a:bodyPr wrap="square" rtlCol="0">
            <a:spAutoFit/>
          </a:bodyPr>
          <a:lstStyle/>
          <a:p>
            <a:pPr>
              <a:defRPr/>
            </a:pPr>
            <a:r>
              <a:rPr lang="fr-FR" sz="1400"/>
              <a:t>. Il faut parfois ralentir pour mieux comprendre: bien lire, ce n’est pas lire vite.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6"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7" name="Espace réservé du texte 35"/>
          <p:cNvSpPr>
            <a:spLocks noGrp="1"/>
          </p:cNvSpPr>
          <p:nvPr>
            <p:ph type="body" sz="quarter" idx="19" hasCustomPrompt="1"/>
          </p:nvPr>
        </p:nvSpPr>
        <p:spPr bwMode="auto">
          <a:xfrm>
            <a:off x="899591" y="1936487"/>
            <a:ext cx="7956414" cy="2561713"/>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8" name="Espace réservé du texte 10"/>
          <p:cNvSpPr>
            <a:spLocks noGrp="1"/>
          </p:cNvSpPr>
          <p:nvPr>
            <p:ph type="title"/>
          </p:nvPr>
        </p:nvSpPr>
        <p:spPr bwMode="auto">
          <a:xfrm>
            <a:off x="352424" y="787190"/>
            <a:ext cx="8396290" cy="604448"/>
          </a:xfrm>
          <a:prstGeom prst="rect">
            <a:avLst/>
          </a:prstGeom>
        </p:spPr>
        <p:txBody>
          <a:bodyPr wrap="square" lIns="0" tIns="0" rIns="0" bIns="0">
            <a:noAutofit/>
          </a:bodyPr>
          <a:lstStyle/>
          <a:p>
            <a:pPr>
              <a:defRPr/>
            </a:pPr>
            <a:r>
              <a:rPr lang="fr-FR" sz="2000">
                <a:solidFill>
                  <a:schemeClr val="accent2">
                    <a:lumMod val="40000"/>
                    <a:lumOff val="60000"/>
                  </a:schemeClr>
                </a:solidFill>
              </a:rPr>
              <a:t> </a:t>
            </a:r>
            <a:br>
              <a:rPr lang="fr-FR" sz="2000">
                <a:solidFill>
                  <a:schemeClr val="accent2">
                    <a:lumMod val="40000"/>
                    <a:lumOff val="60000"/>
                  </a:schemeClr>
                </a:solidFill>
              </a:rPr>
            </a:br>
            <a:r>
              <a:rPr lang="fr-FR" sz="2000">
                <a:solidFill>
                  <a:schemeClr val="accent2">
                    <a:lumMod val="40000"/>
                    <a:lumOff val="60000"/>
                  </a:schemeClr>
                </a:solidFill>
              </a:rPr>
              <a:t>3.3. La fluence: démarches pédagogiques</a:t>
            </a:r>
            <a:endParaRPr/>
          </a:p>
        </p:txBody>
      </p:sp>
      <p:pic>
        <p:nvPicPr>
          <p:cNvPr id="9" name="Image 1"/>
          <p:cNvPicPr>
            <a:picLocks noChangeAspect="1"/>
          </p:cNvPicPr>
          <p:nvPr/>
        </p:nvPicPr>
        <p:blipFill>
          <a:blip r:embed="rId2"/>
          <a:stretch/>
        </p:blipFill>
        <p:spPr bwMode="auto">
          <a:xfrm>
            <a:off x="1439862" y="1983718"/>
            <a:ext cx="5949198" cy="3117272"/>
          </a:xfrm>
          <a:prstGeom prst="rect">
            <a:avLst/>
          </a:prstGeom>
        </p:spPr>
      </p:pic>
      <p:sp>
        <p:nvSpPr>
          <p:cNvPr id="10" name="Rectangle 9"/>
          <p:cNvSpPr/>
          <p:nvPr/>
        </p:nvSpPr>
        <p:spPr bwMode="auto">
          <a:xfrm>
            <a:off x="1055640" y="1448429"/>
            <a:ext cx="5513673" cy="41721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b="0" i="0" u="none" strike="noStrike" cap="none" spc="0">
                <a:solidFill>
                  <a:schemeClr val="tx1"/>
                </a:solidFill>
                <a:latin typeface="+mn-lt"/>
                <a:ea typeface="+mn-ea"/>
                <a:cs typeface="+mn-cs"/>
              </a:rPr>
              <a:t>— </a:t>
            </a:r>
            <a:r>
              <a:rPr lang="fr-FR" b="1" i="0" u="none" strike="noStrike" cap="none" spc="0">
                <a:solidFill>
                  <a:schemeClr val="tx1"/>
                </a:solidFill>
                <a:latin typeface="+mn-lt"/>
                <a:ea typeface="+mn-ea"/>
                <a:cs typeface="+mn-cs"/>
              </a:rPr>
              <a:t>3.3.1. Tendances globales et différenciation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6"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7" name="Espace réservé du texte 35"/>
          <p:cNvSpPr>
            <a:spLocks noGrp="1"/>
          </p:cNvSpPr>
          <p:nvPr>
            <p:ph type="body" sz="quarter" idx="19" hasCustomPrompt="1"/>
          </p:nvPr>
        </p:nvSpPr>
        <p:spPr bwMode="auto">
          <a:xfrm>
            <a:off x="899592" y="1620001"/>
            <a:ext cx="7956414" cy="2878200"/>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None/>
              <a:defRPr/>
            </a:pPr>
            <a:r>
              <a:rPr lang="fr-FR" sz="2000"/>
              <a:t>— </a:t>
            </a:r>
            <a:r>
              <a:rPr lang="fr-FR" sz="1800" b="1"/>
              <a:t>3.3.2. En petits groupes </a:t>
            </a:r>
            <a:r>
              <a:rPr lang="fr-FR" sz="1400"/>
              <a:t>: notamment scores &lt; 80</a:t>
            </a:r>
            <a:endParaRPr sz="1400"/>
          </a:p>
          <a:p>
            <a:pPr marL="0" indent="0">
              <a:spcAft>
                <a:spcPts val="200"/>
              </a:spcAft>
              <a:buNone/>
              <a:defRPr/>
            </a:pPr>
            <a:r>
              <a:rPr lang="fr-FR" sz="2000"/>
              <a:t> </a:t>
            </a:r>
          </a:p>
          <a:p>
            <a:pPr marL="0" indent="0">
              <a:spcAft>
                <a:spcPts val="199"/>
              </a:spcAft>
              <a:buNone/>
              <a:defRPr/>
            </a:pPr>
            <a:r>
              <a:rPr lang="fr-FR" sz="2000"/>
              <a:t> </a:t>
            </a:r>
            <a:r>
              <a:rPr lang="fr-FR" sz="1600"/>
              <a:t>+ Interrogation sur le profil de l’élève</a:t>
            </a:r>
            <a:endParaRPr sz="1600"/>
          </a:p>
          <a:p>
            <a:pPr marL="0" indent="0">
              <a:spcAft>
                <a:spcPts val="200"/>
              </a:spcAft>
              <a:buNone/>
              <a:defRPr/>
            </a:pPr>
            <a:r>
              <a:rPr lang="fr-FR" sz="1400"/>
              <a:t>      . Dyslexie, handicap : prise en charge spécifique / au collège</a:t>
            </a:r>
            <a:endParaRPr sz="1400"/>
          </a:p>
          <a:p>
            <a:pPr marL="0" indent="0">
              <a:spcAft>
                <a:spcPts val="200"/>
              </a:spcAft>
              <a:buNone/>
              <a:defRPr/>
            </a:pPr>
            <a:r>
              <a:rPr lang="fr-FR" sz="1400"/>
              <a:t>      . Ex-EANA (degré de scolarisation antérieur; distance / français  de la langue d’origine)</a:t>
            </a:r>
            <a:endParaRPr/>
          </a:p>
          <a:p>
            <a:pPr marL="0" indent="0">
              <a:spcAft>
                <a:spcPts val="200"/>
              </a:spcAft>
              <a:buNone/>
              <a:defRPr/>
            </a:pPr>
            <a:endParaRPr lang="fr-FR" sz="1400"/>
          </a:p>
          <a:p>
            <a:pPr marL="0" indent="0">
              <a:spcAft>
                <a:spcPts val="200"/>
              </a:spcAft>
              <a:buNone/>
              <a:defRPr/>
            </a:pPr>
            <a:r>
              <a:rPr lang="fr-FR" sz="1600"/>
              <a:t>  + Temps de travail spécifiques</a:t>
            </a:r>
            <a:endParaRPr sz="1600"/>
          </a:p>
          <a:p>
            <a:pPr marL="0" indent="0">
              <a:spcAft>
                <a:spcPts val="200"/>
              </a:spcAft>
              <a:buClr>
                <a:schemeClr val="tx1"/>
              </a:buClr>
              <a:buSzPct val="100000"/>
              <a:buFontTx/>
              <a:buNone/>
              <a:defRPr/>
            </a:pPr>
            <a:r>
              <a:rPr lang="fr-FR" sz="1400"/>
              <a:t>       . Devoirs faits</a:t>
            </a:r>
            <a:endParaRPr/>
          </a:p>
          <a:p>
            <a:pPr marL="0" indent="0">
              <a:spcAft>
                <a:spcPts val="200"/>
              </a:spcAft>
              <a:buClr>
                <a:schemeClr val="tx1"/>
              </a:buClr>
              <a:buSzPct val="100000"/>
              <a:buFontTx/>
              <a:buNone/>
              <a:defRPr/>
            </a:pPr>
            <a:r>
              <a:rPr lang="fr-FR" sz="1400"/>
              <a:t>       . AP (sous-groupe)</a:t>
            </a:r>
            <a:endParaRPr/>
          </a:p>
          <a:p>
            <a:pPr marL="0" indent="0">
              <a:spcAft>
                <a:spcPts val="200"/>
              </a:spcAft>
              <a:buNone/>
              <a:defRPr/>
            </a:pPr>
            <a:r>
              <a:rPr lang="fr-FR" sz="1400"/>
              <a:t>       . Quart d’heure lecture </a:t>
            </a:r>
            <a:r>
              <a:rPr lang="fr-FR" sz="1000" u="sng">
                <a:solidFill>
                  <a:srgbClr val="0070C0"/>
                </a:solidFill>
                <a:hlinkClick r:id="rId2" tooltip="https://langage.ac-creteil.fr/spip.php?article181"/>
              </a:rPr>
              <a:t>https://langage.ac-creteil.fr/spip.php?article181</a:t>
            </a:r>
            <a:r>
              <a:rPr lang="fr-FR" sz="1000">
                <a:solidFill>
                  <a:srgbClr val="0070C0"/>
                </a:solidFill>
              </a:rPr>
              <a:t> </a:t>
            </a:r>
            <a:endParaRPr/>
          </a:p>
          <a:p>
            <a:pPr marL="0" indent="0">
              <a:buClr>
                <a:schemeClr val="tx1"/>
              </a:buClr>
              <a:buSzPct val="100000"/>
              <a:buFontTx/>
              <a:buNone/>
              <a:defRPr/>
            </a:pPr>
            <a:endParaRPr lang="fr-FR" sz="2000"/>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8" name="Espace réservé du texte 10"/>
          <p:cNvSpPr>
            <a:spLocks noGrp="1"/>
          </p:cNvSpPr>
          <p:nvPr>
            <p:ph type="title"/>
          </p:nvPr>
        </p:nvSpPr>
        <p:spPr bwMode="auto">
          <a:xfrm>
            <a:off x="352423" y="842961"/>
            <a:ext cx="8396325" cy="548675"/>
          </a:xfrm>
          <a:prstGeom prst="rect">
            <a:avLst/>
          </a:prstGeom>
        </p:spPr>
        <p:txBody>
          <a:bodyPr wrap="square" lIns="0" tIns="0" rIns="0" bIns="0">
            <a:spAutoFit/>
          </a:bodyPr>
          <a:lstStyle/>
          <a:p>
            <a:pPr>
              <a:defRPr/>
            </a:pPr>
            <a:r>
              <a:rPr lang="fr-FR" sz="2000">
                <a:solidFill>
                  <a:schemeClr val="accent2">
                    <a:lumMod val="40000"/>
                    <a:lumOff val="60000"/>
                  </a:schemeClr>
                </a:solidFill>
              </a:rPr>
              <a:t> </a:t>
            </a:r>
            <a:br>
              <a:rPr lang="fr-FR" sz="2000">
                <a:solidFill>
                  <a:schemeClr val="accent2">
                    <a:lumMod val="40000"/>
                    <a:lumOff val="60000"/>
                  </a:schemeClr>
                </a:solidFill>
              </a:rPr>
            </a:br>
            <a:r>
              <a:rPr lang="fr-FR" sz="2000">
                <a:solidFill>
                  <a:schemeClr val="accent2">
                    <a:lumMod val="40000"/>
                    <a:lumOff val="60000"/>
                  </a:schemeClr>
                </a:solidFill>
              </a:rPr>
              <a:t>3.3. La fluence: démarches pédagogiques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6"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7" name="Espace réservé du texte 35"/>
          <p:cNvSpPr>
            <a:spLocks noGrp="1"/>
          </p:cNvSpPr>
          <p:nvPr>
            <p:ph type="body" sz="quarter" idx="19" hasCustomPrompt="1"/>
          </p:nvPr>
        </p:nvSpPr>
        <p:spPr bwMode="auto">
          <a:xfrm>
            <a:off x="899591" y="1620000"/>
            <a:ext cx="7956414" cy="3173249"/>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r>
              <a:rPr lang="fr-FR" sz="2000"/>
              <a:t>— </a:t>
            </a:r>
            <a:r>
              <a:rPr lang="fr-FR" sz="1800" b="1"/>
              <a:t>3.3.2. En petits groupes </a:t>
            </a:r>
            <a:r>
              <a:rPr lang="fr-FR" sz="1800"/>
              <a:t>: </a:t>
            </a:r>
            <a:r>
              <a:rPr lang="fr-FR" sz="1400"/>
              <a:t>notamment scores &lt; 80</a:t>
            </a:r>
          </a:p>
          <a:p>
            <a:pPr marL="0" indent="0">
              <a:buClr>
                <a:schemeClr val="tx1"/>
              </a:buClr>
              <a:buSzPct val="100000"/>
              <a:buFontTx/>
              <a:buNone/>
              <a:defRPr/>
            </a:pPr>
            <a:endParaRPr lang="fr-FR" sz="1400"/>
          </a:p>
          <a:p>
            <a:pPr marL="0" indent="0">
              <a:spcAft>
                <a:spcPts val="200"/>
              </a:spcAft>
              <a:buNone/>
              <a:defRPr/>
            </a:pPr>
            <a:r>
              <a:rPr lang="fr-FR" sz="1800"/>
              <a:t>  </a:t>
            </a:r>
            <a:r>
              <a:rPr lang="fr-FR" sz="1600"/>
              <a:t>+ Un facteur favorable : la mobilisation collective</a:t>
            </a:r>
            <a:endParaRPr sz="1600"/>
          </a:p>
          <a:p>
            <a:pPr marL="0" indent="0">
              <a:spcAft>
                <a:spcPts val="200"/>
              </a:spcAft>
              <a:buNone/>
              <a:defRPr/>
            </a:pPr>
            <a:r>
              <a:rPr lang="fr-FR" sz="1600"/>
              <a:t>     </a:t>
            </a:r>
            <a:r>
              <a:rPr lang="fr-FR" sz="1400"/>
              <a:t>. Pendant les temps spécifiques dédiés comme en classe ordinaire</a:t>
            </a:r>
            <a:endParaRPr sz="1400"/>
          </a:p>
          <a:p>
            <a:pPr marL="0" indent="0">
              <a:spcAft>
                <a:spcPts val="200"/>
              </a:spcAft>
              <a:buNone/>
              <a:defRPr/>
            </a:pPr>
            <a:r>
              <a:rPr lang="fr-FR" sz="1400"/>
              <a:t>      . Possible mobilisation des parents</a:t>
            </a:r>
          </a:p>
          <a:p>
            <a:pPr marL="0" indent="0">
              <a:spcAft>
                <a:spcPts val="199"/>
              </a:spcAft>
              <a:buNone/>
              <a:defRPr/>
            </a:pPr>
            <a:endParaRPr/>
          </a:p>
          <a:p>
            <a:pPr marL="0" indent="0">
              <a:spcAft>
                <a:spcPts val="200"/>
              </a:spcAft>
              <a:buNone/>
              <a:defRPr/>
            </a:pPr>
            <a:r>
              <a:rPr lang="fr-FR" sz="1600"/>
              <a:t>  + Un exemple : académie de Grenoble </a:t>
            </a:r>
            <a:r>
              <a:rPr lang="fr-FR" sz="1000" u="sng">
                <a:solidFill>
                  <a:srgbClr val="0070C0"/>
                </a:solidFill>
                <a:hlinkClick r:id="rId2" tooltip="https://lettres-pedagogie.web.ac-grenoble.fr/article/la-fluence-de-lecture-compte-rendu-de-formation-et-exemples-de-dispositifs-dentrainement"/>
              </a:rPr>
              <a:t>https://lettres-pedagogie.web.ac-grenoble.fr/article/la-fluence-de-lecture-compte-rendu-de-formation-et-exemples-de-dispositifs-dentrainement</a:t>
            </a:r>
            <a:r>
              <a:rPr lang="fr-FR" sz="1000">
                <a:solidFill>
                  <a:srgbClr val="0070C0"/>
                </a:solidFill>
              </a:rPr>
              <a:t> </a:t>
            </a:r>
            <a:endParaRPr/>
          </a:p>
          <a:p>
            <a:pPr marL="0" indent="0">
              <a:spcAft>
                <a:spcPts val="200"/>
              </a:spcAft>
              <a:buClr>
                <a:schemeClr val="tx1"/>
              </a:buClr>
              <a:buSzPct val="100000"/>
              <a:buFontTx/>
              <a:buNone/>
              <a:defRPr/>
            </a:pPr>
            <a:r>
              <a:rPr lang="fr-FR" sz="1600"/>
              <a:t>      </a:t>
            </a:r>
            <a:r>
              <a:rPr lang="fr-FR" sz="1400"/>
              <a:t>. Groupes de 2-3 élèves + un adulte (toutes disciplines)</a:t>
            </a:r>
            <a:endParaRPr/>
          </a:p>
          <a:p>
            <a:pPr marL="0" indent="0">
              <a:spcAft>
                <a:spcPts val="200"/>
              </a:spcAft>
              <a:buClr>
                <a:schemeClr val="tx1"/>
              </a:buClr>
              <a:buSzPct val="100000"/>
              <a:buFontTx/>
              <a:buNone/>
              <a:defRPr/>
            </a:pPr>
            <a:r>
              <a:rPr lang="fr-FR" sz="1400"/>
              <a:t>       . Période de 8 semaines (pas plus)</a:t>
            </a:r>
            <a:endParaRPr/>
          </a:p>
          <a:p>
            <a:pPr marL="0" indent="0">
              <a:spcAft>
                <a:spcPts val="200"/>
              </a:spcAft>
              <a:buClr>
                <a:schemeClr val="tx1"/>
              </a:buClr>
              <a:buSzPct val="100000"/>
              <a:buFontTx/>
              <a:buNone/>
              <a:defRPr/>
            </a:pPr>
            <a:r>
              <a:rPr lang="fr-FR" sz="1400"/>
              <a:t>       . 3 séances brèves par semaine (15mn) + 1 séance à la maison</a:t>
            </a:r>
            <a:endParaRPr/>
          </a:p>
          <a:p>
            <a:pPr marL="0" indent="0">
              <a:spcAft>
                <a:spcPts val="200"/>
              </a:spcAft>
              <a:buClr>
                <a:schemeClr val="tx1"/>
              </a:buClr>
              <a:buSzPct val="100000"/>
              <a:buFontTx/>
              <a:buNone/>
              <a:defRPr/>
            </a:pPr>
            <a:r>
              <a:rPr lang="fr-FR" sz="1400"/>
              <a:t>       . Progrès mesurés</a:t>
            </a:r>
            <a:endParaRPr/>
          </a:p>
          <a:p>
            <a:pPr marL="0" indent="0">
              <a:spcAft>
                <a:spcPts val="200"/>
              </a:spcAft>
              <a:buClr>
                <a:schemeClr val="tx1"/>
              </a:buClr>
              <a:buSzPct val="100000"/>
              <a:buFontTx/>
              <a:buNone/>
              <a:defRPr/>
            </a:pPr>
            <a:r>
              <a:rPr lang="fr-FR" sz="1400"/>
              <a:t>       . Prolongement en classe ordinaire par des activités de lecture-plaisir</a:t>
            </a:r>
            <a:endParaRPr/>
          </a:p>
          <a:p>
            <a:pPr marL="0" indent="0">
              <a:buClr>
                <a:schemeClr val="tx1"/>
              </a:buClr>
              <a:buSzPct val="100000"/>
              <a:buFontTx/>
              <a:buNone/>
              <a:defRPr/>
            </a:pP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8" name="Espace réservé du texte 10"/>
          <p:cNvSpPr>
            <a:spLocks noGrp="1"/>
          </p:cNvSpPr>
          <p:nvPr>
            <p:ph type="title"/>
          </p:nvPr>
        </p:nvSpPr>
        <p:spPr bwMode="auto">
          <a:xfrm>
            <a:off x="352423" y="842961"/>
            <a:ext cx="8396325" cy="548675"/>
          </a:xfrm>
          <a:prstGeom prst="rect">
            <a:avLst/>
          </a:prstGeom>
        </p:spPr>
        <p:txBody>
          <a:bodyPr wrap="square" lIns="0" tIns="0" rIns="0" bIns="0">
            <a:spAutoFit/>
          </a:bodyPr>
          <a:lstStyle/>
          <a:p>
            <a:pPr>
              <a:defRPr/>
            </a:pPr>
            <a:r>
              <a:rPr lang="fr-FR" sz="2000">
                <a:solidFill>
                  <a:schemeClr val="accent2">
                    <a:lumMod val="40000"/>
                    <a:lumOff val="60000"/>
                  </a:schemeClr>
                </a:solidFill>
              </a:rPr>
              <a:t> </a:t>
            </a:r>
            <a:br>
              <a:rPr lang="fr-FR" sz="2000">
                <a:solidFill>
                  <a:schemeClr val="accent2">
                    <a:lumMod val="40000"/>
                    <a:lumOff val="60000"/>
                  </a:schemeClr>
                </a:solidFill>
              </a:rPr>
            </a:br>
            <a:r>
              <a:rPr lang="fr-FR" sz="2000">
                <a:solidFill>
                  <a:schemeClr val="accent2">
                    <a:lumMod val="40000"/>
                    <a:lumOff val="60000"/>
                  </a:schemeClr>
                </a:solidFill>
              </a:rPr>
              <a:t>3.3. La fluence: démarches pédagogiques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6"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7" name="Espace réservé du texte 35"/>
          <p:cNvSpPr>
            <a:spLocks noGrp="1"/>
          </p:cNvSpPr>
          <p:nvPr>
            <p:ph type="body" sz="quarter" idx="19" hasCustomPrompt="1"/>
          </p:nvPr>
        </p:nvSpPr>
        <p:spPr bwMode="auto">
          <a:xfrm>
            <a:off x="899592" y="1620001"/>
            <a:ext cx="7956414" cy="2878200"/>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r>
              <a:rPr lang="fr-FR" sz="2000"/>
              <a:t>— </a:t>
            </a:r>
            <a:r>
              <a:rPr lang="fr-FR" sz="1800" b="1"/>
              <a:t>3.3.2. En petits groupes : l’atelier fluence</a:t>
            </a:r>
            <a:endParaRPr sz="1400"/>
          </a:p>
          <a:p>
            <a:pPr marL="0" indent="0" algn="ctr">
              <a:spcAft>
                <a:spcPts val="200"/>
              </a:spcAft>
              <a:buNone/>
              <a:defRPr/>
            </a:pPr>
            <a:r>
              <a:rPr lang="fr-FR" sz="1800"/>
              <a:t>  </a:t>
            </a:r>
            <a:r>
              <a:rPr lang="fr-FR" sz="1200" b="1"/>
              <a:t>Un support adapté</a:t>
            </a:r>
            <a:endParaRPr lang="fr-FR" sz="1200"/>
          </a:p>
          <a:p>
            <a:pPr marL="0" indent="0" algn="ctr">
              <a:buNone/>
              <a:defRPr/>
            </a:pPr>
            <a:r>
              <a:rPr lang="fr-FR" sz="1200"/>
              <a:t>par ex. </a:t>
            </a:r>
            <a:r>
              <a:rPr lang="fr-FR" sz="1000" u="sng">
                <a:solidFill>
                  <a:srgbClr val="0070C0"/>
                </a:solidFill>
                <a:hlinkClick r:id="rId2" tooltip="https://www.editions-cigale.com/catalogue/vignettes?competences%5B%5D=28&amp;motsclefs="/>
              </a:rPr>
              <a:t>https://www.editions-cigale.com/catalogue/vignettes?competences%5B%5D=28&amp;motsclefs=</a:t>
            </a:r>
            <a:r>
              <a:rPr lang="fr-FR" sz="1000">
                <a:solidFill>
                  <a:srgbClr val="0070C0"/>
                </a:solidFill>
              </a:rPr>
              <a:t> </a:t>
            </a:r>
            <a:endParaRP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8" name="Espace réservé du texte 10"/>
          <p:cNvSpPr>
            <a:spLocks noGrp="1"/>
          </p:cNvSpPr>
          <p:nvPr>
            <p:ph type="title"/>
          </p:nvPr>
        </p:nvSpPr>
        <p:spPr bwMode="auto">
          <a:xfrm>
            <a:off x="352423" y="842961"/>
            <a:ext cx="8396397" cy="548675"/>
          </a:xfrm>
          <a:prstGeom prst="rect">
            <a:avLst/>
          </a:prstGeom>
        </p:spPr>
        <p:txBody>
          <a:bodyPr wrap="square" lIns="0" tIns="0" rIns="0" bIns="0">
            <a:spAutoFit/>
          </a:bodyPr>
          <a:lstStyle/>
          <a:p>
            <a:pPr>
              <a:defRPr/>
            </a:pPr>
            <a:r>
              <a:rPr lang="fr-FR" sz="2000">
                <a:solidFill>
                  <a:schemeClr val="accent2">
                    <a:lumMod val="40000"/>
                    <a:lumOff val="60000"/>
                  </a:schemeClr>
                </a:solidFill>
              </a:rPr>
              <a:t> </a:t>
            </a:r>
            <a:br>
              <a:rPr lang="fr-FR" sz="2000">
                <a:solidFill>
                  <a:schemeClr val="accent2">
                    <a:lumMod val="40000"/>
                    <a:lumOff val="60000"/>
                  </a:schemeClr>
                </a:solidFill>
              </a:rPr>
            </a:br>
            <a:r>
              <a:rPr lang="fr-FR" sz="2000">
                <a:solidFill>
                  <a:schemeClr val="accent2">
                    <a:lumMod val="40000"/>
                    <a:lumOff val="60000"/>
                  </a:schemeClr>
                </a:solidFill>
              </a:rPr>
              <a:t>3.3. La fluence: démarches pédagogiques</a:t>
            </a:r>
            <a:endParaRPr/>
          </a:p>
        </p:txBody>
      </p:sp>
      <p:pic>
        <p:nvPicPr>
          <p:cNvPr id="9" name="Image 1"/>
          <p:cNvPicPr>
            <a:picLocks noChangeAspect="1"/>
          </p:cNvPicPr>
          <p:nvPr/>
        </p:nvPicPr>
        <p:blipFill>
          <a:blip r:embed="rId3"/>
          <a:stretch/>
        </p:blipFill>
        <p:spPr bwMode="auto">
          <a:xfrm>
            <a:off x="1607726" y="2715766"/>
            <a:ext cx="6636682" cy="20054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6"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7" name="Espace réservé du texte 35"/>
          <p:cNvSpPr>
            <a:spLocks noGrp="1"/>
          </p:cNvSpPr>
          <p:nvPr>
            <p:ph type="body" sz="quarter" idx="19" hasCustomPrompt="1"/>
          </p:nvPr>
        </p:nvSpPr>
        <p:spPr bwMode="auto">
          <a:xfrm>
            <a:off x="107504" y="1707653"/>
            <a:ext cx="8748502" cy="2790547"/>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r>
              <a:rPr lang="fr-FR" sz="1700"/>
              <a:t>— </a:t>
            </a:r>
            <a:r>
              <a:rPr lang="fr-FR" sz="1700" b="1"/>
              <a:t>3.3.2. En petits groupes : aller plus loin, si nécessaire</a:t>
            </a:r>
            <a:endParaRPr sz="1700"/>
          </a:p>
          <a:p>
            <a:pPr marL="0" indent="0">
              <a:spcAft>
                <a:spcPts val="200"/>
              </a:spcAft>
              <a:buNone/>
              <a:defRPr/>
            </a:pPr>
            <a:r>
              <a:rPr lang="fr-FR" sz="1800"/>
              <a:t>  </a:t>
            </a:r>
            <a:r>
              <a:rPr lang="fr-FR" sz="1600"/>
              <a:t>+ Travailler le décodage</a:t>
            </a:r>
            <a:endParaRPr sz="1600"/>
          </a:p>
          <a:p>
            <a:pPr marL="0" indent="0">
              <a:spcAft>
                <a:spcPts val="200"/>
              </a:spcAft>
              <a:buNone/>
              <a:defRPr/>
            </a:pPr>
            <a:r>
              <a:rPr lang="fr-FR" sz="1400"/>
              <a:t>     </a:t>
            </a:r>
            <a:r>
              <a:rPr lang="fr-FR" sz="1300"/>
              <a:t>. Supports multiples, avec progressions: cf. supra et ressources</a:t>
            </a:r>
            <a:endParaRPr/>
          </a:p>
          <a:p>
            <a:pPr marL="0" indent="0">
              <a:spcAft>
                <a:spcPts val="200"/>
              </a:spcAft>
              <a:buNone/>
              <a:defRPr/>
            </a:pPr>
            <a:r>
              <a:rPr lang="fr-FR" sz="1300"/>
              <a:t>     . Graphèmes simples / complexes / en contexte (de mots, de phrase)</a:t>
            </a:r>
            <a:endParaRPr sz="1300"/>
          </a:p>
          <a:p>
            <a:pPr marL="0" indent="0">
              <a:spcAft>
                <a:spcPts val="200"/>
              </a:spcAft>
              <a:buNone/>
              <a:defRPr/>
            </a:pPr>
            <a:r>
              <a:rPr lang="fr-FR" sz="1300"/>
              <a:t>      . Lecture de syllabes &gt; de mots fréquents / pseudo-mots &gt; textes brefs</a:t>
            </a:r>
            <a:endParaRPr/>
          </a:p>
          <a:p>
            <a:pPr marL="0" indent="0">
              <a:spcAft>
                <a:spcPts val="200"/>
              </a:spcAft>
              <a:buNone/>
              <a:defRPr/>
            </a:pPr>
            <a:r>
              <a:rPr lang="fr-FR" sz="1600"/>
              <a:t>  </a:t>
            </a:r>
            <a:endParaRPr lang="fr-FR" sz="2000"/>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8" name="Espace réservé du texte 10"/>
          <p:cNvSpPr>
            <a:spLocks noGrp="1"/>
          </p:cNvSpPr>
          <p:nvPr>
            <p:ph type="title"/>
          </p:nvPr>
        </p:nvSpPr>
        <p:spPr bwMode="auto">
          <a:xfrm>
            <a:off x="352423" y="842961"/>
            <a:ext cx="8396325" cy="548675"/>
          </a:xfrm>
          <a:prstGeom prst="rect">
            <a:avLst/>
          </a:prstGeom>
        </p:spPr>
        <p:txBody>
          <a:bodyPr wrap="square" lIns="0" tIns="0" rIns="0" bIns="0">
            <a:spAutoFit/>
          </a:bodyPr>
          <a:lstStyle/>
          <a:p>
            <a:pPr>
              <a:defRPr/>
            </a:pPr>
            <a:r>
              <a:rPr lang="fr-FR" sz="2000">
                <a:solidFill>
                  <a:schemeClr val="accent2">
                    <a:lumMod val="40000"/>
                    <a:lumOff val="60000"/>
                  </a:schemeClr>
                </a:solidFill>
              </a:rPr>
              <a:t> </a:t>
            </a:r>
            <a:br>
              <a:rPr lang="fr-FR" sz="2000">
                <a:solidFill>
                  <a:schemeClr val="accent2">
                    <a:lumMod val="40000"/>
                    <a:lumOff val="60000"/>
                  </a:schemeClr>
                </a:solidFill>
              </a:rPr>
            </a:br>
            <a:r>
              <a:rPr lang="fr-FR" sz="2000">
                <a:solidFill>
                  <a:schemeClr val="accent2">
                    <a:lumMod val="40000"/>
                    <a:lumOff val="60000"/>
                  </a:schemeClr>
                </a:solidFill>
              </a:rPr>
              <a:t>3.3. La fluence: démarches pédagogiques</a:t>
            </a:r>
            <a:endParaRPr/>
          </a:p>
        </p:txBody>
      </p:sp>
      <p:pic>
        <p:nvPicPr>
          <p:cNvPr id="9" name="Image 1"/>
          <p:cNvPicPr>
            <a:picLocks noChangeAspect="1"/>
          </p:cNvPicPr>
          <p:nvPr/>
        </p:nvPicPr>
        <p:blipFill>
          <a:blip r:embed="rId2"/>
          <a:stretch/>
        </p:blipFill>
        <p:spPr bwMode="auto">
          <a:xfrm>
            <a:off x="5940152" y="339502"/>
            <a:ext cx="3059851" cy="4536504"/>
          </a:xfrm>
          <a:prstGeom prst="rect">
            <a:avLst/>
          </a:prstGeom>
        </p:spPr>
      </p:pic>
      <p:pic>
        <p:nvPicPr>
          <p:cNvPr id="10" name="Image 2"/>
          <p:cNvPicPr>
            <a:picLocks noChangeAspect="1"/>
          </p:cNvPicPr>
          <p:nvPr/>
        </p:nvPicPr>
        <p:blipFill>
          <a:blip r:embed="rId3"/>
          <a:stretch/>
        </p:blipFill>
        <p:spPr bwMode="auto">
          <a:xfrm>
            <a:off x="364417" y="3127700"/>
            <a:ext cx="2035620" cy="2015800"/>
          </a:xfrm>
          <a:prstGeom prst="rect">
            <a:avLst/>
          </a:prstGeom>
        </p:spPr>
      </p:pic>
      <p:pic>
        <p:nvPicPr>
          <p:cNvPr id="11" name="Image 8"/>
          <p:cNvPicPr>
            <a:picLocks noChangeAspect="1"/>
          </p:cNvPicPr>
          <p:nvPr/>
        </p:nvPicPr>
        <p:blipFill>
          <a:blip r:embed="rId4"/>
          <a:stretch/>
        </p:blipFill>
        <p:spPr bwMode="auto">
          <a:xfrm>
            <a:off x="2728850" y="3245769"/>
            <a:ext cx="2899171" cy="17796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3"/>
          <a:stretch/>
        </p:blipFill>
        <p:spPr bwMode="auto">
          <a:xfrm>
            <a:off x="933098" y="1878469"/>
            <a:ext cx="7263518" cy="2942379"/>
          </a:xfrm>
          <a:prstGeom prst="rect">
            <a:avLst/>
          </a:prstGeom>
        </p:spPr>
      </p:pic>
      <p:sp>
        <p:nvSpPr>
          <p:cNvPr id="5" name="Espace réservé du pied de page 2"/>
          <p:cNvSpPr>
            <a:spLocks noGrp="1"/>
          </p:cNvSpPr>
          <p:nvPr>
            <p:ph type="ftr" sz="quarter" idx="10"/>
          </p:nvPr>
        </p:nvSpPr>
        <p:spPr bwMode="auto"/>
        <p:txBody>
          <a:bodyPr/>
          <a:lstStyle/>
          <a:p>
            <a:pPr algn="r">
              <a:defRPr/>
            </a:pPr>
            <a:r>
              <a:rPr sz="900" b="0" i="0" u="none">
                <a:solidFill>
                  <a:srgbClr val="000000"/>
                </a:solidFill>
                <a:latin typeface="Arial"/>
                <a:ea typeface="Arial"/>
                <a:cs typeface="Arial"/>
              </a:rPr>
              <a:t>2021 –Evaluation nationale de début de 6ème–Français–Présentation d’items et échelles de </a:t>
            </a:r>
            <a:br>
              <a:rPr sz="900" b="0" i="0" u="none">
                <a:solidFill>
                  <a:srgbClr val="000000"/>
                </a:solidFill>
                <a:latin typeface="Arial"/>
                <a:ea typeface="Arial"/>
                <a:cs typeface="Arial"/>
              </a:rPr>
            </a:br>
            <a:r>
              <a:rPr sz="900" b="0" i="0" u="none">
                <a:solidFill>
                  <a:srgbClr val="000000"/>
                </a:solidFill>
                <a:latin typeface="Arial"/>
                <a:ea typeface="Arial"/>
                <a:cs typeface="Arial"/>
              </a:rPr>
              <a:t>compétences</a:t>
            </a:r>
            <a:r>
              <a:rPr lang="fr-FR" sz="900">
                <a:solidFill>
                  <a:prstClr val="black">
                    <a:tint val="75000"/>
                  </a:prstClr>
                </a:solidFill>
              </a:rPr>
              <a:t> - </a:t>
            </a:r>
            <a:r>
              <a:rPr lang="fr-FR" sz="900" b="1" i="0" u="none" strike="noStrike" cap="none" spc="0">
                <a:solidFill>
                  <a:prstClr val="black">
                    <a:tint val="75000"/>
                  </a:prstClr>
                </a:solidFill>
                <a:latin typeface="Arial"/>
                <a:ea typeface="Arial"/>
                <a:cs typeface="Arial"/>
              </a:rPr>
              <a:t>https://eduscol.education.fr/document/11435/download</a:t>
            </a:r>
            <a:endParaRPr/>
          </a:p>
        </p:txBody>
      </p:sp>
      <p:sp>
        <p:nvSpPr>
          <p:cNvPr id="6" name="Espace réservé du texte 3"/>
          <p:cNvSpPr>
            <a:spLocks noGrp="1"/>
          </p:cNvSpPr>
          <p:nvPr>
            <p:ph type="body" sz="quarter" idx="11"/>
          </p:nvPr>
        </p:nvSpPr>
        <p:spPr bwMode="auto">
          <a:xfrm>
            <a:off x="1439863" y="560456"/>
            <a:ext cx="6249987" cy="576064"/>
          </a:xfrm>
        </p:spPr>
        <p:txBody>
          <a:bodyPr/>
          <a:lstStyle/>
          <a:p>
            <a:pPr>
              <a:defRPr/>
            </a:pPr>
            <a:r>
              <a:rPr sz="1800" b="1" i="0" u="none">
                <a:solidFill>
                  <a:srgbClr val="879AC6"/>
                </a:solidFill>
                <a:latin typeface="Arial"/>
                <a:ea typeface="Arial"/>
                <a:cs typeface="Arial"/>
              </a:rPr>
              <a:t>Principes et enjeux</a:t>
            </a:r>
            <a:endParaRPr/>
          </a:p>
        </p:txBody>
      </p:sp>
      <p:sp>
        <p:nvSpPr>
          <p:cNvPr id="7" name="Espace réservé du texte 5"/>
          <p:cNvSpPr>
            <a:spLocks noGrp="1"/>
          </p:cNvSpPr>
          <p:nvPr>
            <p:ph type="body" sz="quarter" idx="16"/>
          </p:nvPr>
        </p:nvSpPr>
        <p:spPr bwMode="auto"/>
        <p:txBody>
          <a:bodyPr/>
          <a:lstStyle/>
          <a:p>
            <a:pPr>
              <a:defRPr/>
            </a:pPr>
            <a:endParaRPr lang="fr-FR"/>
          </a:p>
        </p:txBody>
      </p:sp>
      <p:sp>
        <p:nvSpPr>
          <p:cNvPr id="8" name="Espace réservé du texte 35"/>
          <p:cNvSpPr>
            <a:spLocks noGrp="1"/>
          </p:cNvSpPr>
          <p:nvPr>
            <p:ph type="body" sz="quarter" idx="19" hasCustomPrompt="1"/>
          </p:nvPr>
        </p:nvSpPr>
        <p:spPr bwMode="auto">
          <a:xfrm>
            <a:off x="1439863" y="1810941"/>
            <a:ext cx="6249987" cy="2496739"/>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defRPr/>
            </a:pPr>
            <a:endParaRPr/>
          </a:p>
        </p:txBody>
      </p:sp>
      <p:pic>
        <p:nvPicPr>
          <p:cNvPr id="9" name="Image 8"/>
          <p:cNvPicPr>
            <a:picLocks noChangeAspect="1"/>
          </p:cNvPicPr>
          <p:nvPr/>
        </p:nvPicPr>
        <p:blipFill>
          <a:blip r:embed="rId4"/>
          <a:stretch/>
        </p:blipFill>
        <p:spPr bwMode="auto">
          <a:xfrm>
            <a:off x="933098" y="1013946"/>
            <a:ext cx="7172155" cy="85080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1" hasCustomPrompt="1"/>
          </p:nvPr>
        </p:nvSpPr>
        <p:spPr bwMode="auto">
          <a:xfrm>
            <a:off x="1439863" y="456330"/>
            <a:ext cx="6249987" cy="443669"/>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6"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7" name="Espace réservé du texte 35"/>
          <p:cNvSpPr>
            <a:spLocks noGrp="1"/>
          </p:cNvSpPr>
          <p:nvPr>
            <p:ph type="body" sz="quarter" idx="19" hasCustomPrompt="1"/>
          </p:nvPr>
        </p:nvSpPr>
        <p:spPr bwMode="auto">
          <a:xfrm>
            <a:off x="899591" y="1519276"/>
            <a:ext cx="7956414" cy="2978925"/>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r>
              <a:rPr lang="fr-FR" sz="2000"/>
              <a:t>    — </a:t>
            </a:r>
            <a:r>
              <a:rPr lang="fr-FR" sz="1800" b="1"/>
              <a:t>3.3.3. En classe entière </a:t>
            </a:r>
            <a:r>
              <a:rPr lang="fr-FR" sz="1800"/>
              <a:t>:</a:t>
            </a:r>
            <a:endParaRPr sz="1400"/>
          </a:p>
          <a:p>
            <a:pPr marL="0" indent="0">
              <a:spcAft>
                <a:spcPts val="200"/>
              </a:spcAft>
              <a:buNone/>
              <a:defRPr/>
            </a:pPr>
            <a:r>
              <a:rPr lang="fr-FR" sz="1800"/>
              <a:t> </a:t>
            </a:r>
          </a:p>
          <a:p>
            <a:pPr marL="0" indent="0">
              <a:spcAft>
                <a:spcPts val="199"/>
              </a:spcAft>
              <a:buNone/>
              <a:defRPr/>
            </a:pPr>
            <a:r>
              <a:rPr lang="fr-FR" sz="1800"/>
              <a:t> </a:t>
            </a:r>
            <a:r>
              <a:rPr lang="fr-FR" sz="1400"/>
              <a:t>+ Attention à la lecture des documents partagés</a:t>
            </a:r>
            <a:endParaRPr sz="1400"/>
          </a:p>
          <a:p>
            <a:pPr marL="0" indent="0">
              <a:spcAft>
                <a:spcPts val="200"/>
              </a:spcAft>
              <a:buNone/>
              <a:defRPr/>
            </a:pPr>
            <a:r>
              <a:rPr lang="fr-FR" sz="1400"/>
              <a:t>      </a:t>
            </a:r>
            <a:r>
              <a:rPr lang="fr-FR" sz="1200"/>
              <a:t>. Le plus souvent : d’abord le professeur (lecture modélisante)</a:t>
            </a:r>
            <a:endParaRPr/>
          </a:p>
          <a:p>
            <a:pPr marL="0" indent="0">
              <a:spcAft>
                <a:spcPts val="200"/>
              </a:spcAft>
              <a:buNone/>
              <a:defRPr/>
            </a:pPr>
            <a:r>
              <a:rPr lang="fr-FR" sz="1200"/>
              <a:t>      . Lectures orales suivantes par les élèves après travail de compréhension / interprétation</a:t>
            </a:r>
            <a:endParaRPr sz="1200"/>
          </a:p>
          <a:p>
            <a:pPr marL="0" indent="0">
              <a:spcAft>
                <a:spcPts val="200"/>
              </a:spcAft>
              <a:buNone/>
              <a:defRPr/>
            </a:pPr>
            <a:r>
              <a:rPr lang="fr-FR" sz="1200"/>
              <a:t>      . Tout apport oral préalable de connaissance sur ce qu’évoque le texte en facilitera la lecture</a:t>
            </a:r>
            <a:endParaRPr/>
          </a:p>
          <a:p>
            <a:pPr marL="0" indent="0">
              <a:spcAft>
                <a:spcPts val="200"/>
              </a:spcAft>
              <a:buNone/>
              <a:defRPr/>
            </a:pPr>
            <a:r>
              <a:rPr lang="fr-FR" sz="1200"/>
              <a:t>      . Ne pas mettre en difficulté les lecteurs fragiles devant la classe </a:t>
            </a:r>
          </a:p>
          <a:p>
            <a:pPr marL="0" indent="0">
              <a:spcAft>
                <a:spcPts val="199"/>
              </a:spcAft>
              <a:buNone/>
              <a:defRPr/>
            </a:pPr>
            <a:endParaRPr/>
          </a:p>
          <a:p>
            <a:pPr marL="0" indent="0">
              <a:spcAft>
                <a:spcPts val="200"/>
              </a:spcAft>
              <a:buNone/>
              <a:defRPr/>
            </a:pPr>
            <a:r>
              <a:rPr lang="fr-FR" sz="1400"/>
              <a:t>  + L’enrichissement actif du lexique aide à une lecture plus fluide par reconnaissance de mots</a:t>
            </a:r>
            <a:endParaRPr/>
          </a:p>
          <a:p>
            <a:pPr marL="0" indent="0">
              <a:spcAft>
                <a:spcPts val="200"/>
              </a:spcAft>
              <a:buNone/>
              <a:defRPr/>
            </a:pPr>
            <a:r>
              <a:rPr lang="fr-FR" sz="1200"/>
              <a:t>       . Mettre en usage des mots (lecture, écriture) ≠ faire apprendre des définitions</a:t>
            </a:r>
            <a:endParaRPr/>
          </a:p>
          <a:p>
            <a:pPr marL="0" indent="0">
              <a:spcAft>
                <a:spcPts val="200"/>
              </a:spcAft>
              <a:buNone/>
              <a:defRPr/>
            </a:pPr>
            <a:r>
              <a:rPr lang="fr-FR" sz="1200"/>
              <a:t>       . S’aider des listes de fréquence et faire prendre conscience de l’orthographe lexicale </a:t>
            </a:r>
            <a:r>
              <a:rPr lang="fr-FR" sz="900" u="sng">
                <a:solidFill>
                  <a:srgbClr val="0070C0"/>
                </a:solidFill>
                <a:hlinkClick r:id="rId2" tooltip="https://eduscol.education.fr/186/liste-de-frequence-lexicale"/>
              </a:rPr>
              <a:t>https://eduscol.education.fr/186/liste-de-frequence-lexicale</a:t>
            </a:r>
            <a:r>
              <a:rPr lang="fr-FR" sz="900">
                <a:solidFill>
                  <a:srgbClr val="0070C0"/>
                </a:solidFill>
              </a:rPr>
              <a:t>  </a:t>
            </a:r>
            <a:endParaRPr/>
          </a:p>
          <a:p>
            <a:pPr marL="0" indent="0">
              <a:spcAft>
                <a:spcPts val="200"/>
              </a:spcAft>
              <a:buClr>
                <a:schemeClr val="tx1"/>
              </a:buClr>
              <a:buSzPct val="100000"/>
              <a:buFontTx/>
              <a:buNone/>
              <a:defRPr/>
            </a:pPr>
            <a:r>
              <a:rPr lang="fr-FR" sz="1400"/>
              <a:t>   </a:t>
            </a:r>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8" name="Espace réservé du texte 10"/>
          <p:cNvSpPr>
            <a:spLocks noGrp="1"/>
          </p:cNvSpPr>
          <p:nvPr>
            <p:ph type="title"/>
          </p:nvPr>
        </p:nvSpPr>
        <p:spPr bwMode="auto">
          <a:xfrm>
            <a:off x="352424" y="676983"/>
            <a:ext cx="8396038" cy="719977"/>
          </a:xfrm>
          <a:prstGeom prst="rect">
            <a:avLst/>
          </a:prstGeom>
        </p:spPr>
        <p:txBody>
          <a:bodyPr wrap="square" lIns="0" tIns="0" rIns="0" bIns="0">
            <a:noAutofit/>
          </a:bodyPr>
          <a:lstStyle/>
          <a:p>
            <a:pPr>
              <a:defRPr/>
            </a:pPr>
            <a:r>
              <a:rPr lang="fr-FR" sz="2000">
                <a:solidFill>
                  <a:schemeClr val="accent2">
                    <a:lumMod val="40000"/>
                    <a:lumOff val="60000"/>
                  </a:schemeClr>
                </a:solidFill>
              </a:rPr>
              <a:t> </a:t>
            </a:r>
            <a:br>
              <a:rPr lang="fr-FR" sz="2000">
                <a:solidFill>
                  <a:schemeClr val="accent2">
                    <a:lumMod val="40000"/>
                    <a:lumOff val="60000"/>
                  </a:schemeClr>
                </a:solidFill>
              </a:rPr>
            </a:br>
            <a:r>
              <a:rPr lang="fr-FR" sz="2000">
                <a:solidFill>
                  <a:schemeClr val="accent2">
                    <a:lumMod val="40000"/>
                    <a:lumOff val="60000"/>
                  </a:schemeClr>
                </a:solidFill>
              </a:rPr>
              <a:t>3.3. La fluence: démarches pédagogique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1" hasCustomPrompt="1"/>
          </p:nvPr>
        </p:nvSpPr>
        <p:spPr bwMode="auto">
          <a:xfrm>
            <a:off x="1439862" y="307004"/>
            <a:ext cx="6249987" cy="488057"/>
          </a:xfrm>
          <a:prstGeom prst="rect">
            <a:avLst/>
          </a:prstGeom>
        </p:spPr>
        <p:txBody>
          <a:bodyPr lIns="0" tIns="0" rIns="0" bIns="0">
            <a:noAutofit/>
          </a:bodyPr>
          <a:lstStyle>
            <a:lvl1pPr>
              <a:defRPr sz="1800" b="1" i="0">
                <a:solidFill>
                  <a:srgbClr val="879AC6"/>
                </a:solidFill>
              </a:defRPr>
            </a:lvl1pPr>
          </a:lstStyle>
          <a:p>
            <a:pPr>
              <a:defRPr/>
            </a:pPr>
            <a:r>
              <a:rPr sz="2400"/>
              <a:t>II</a:t>
            </a:r>
            <a:r>
              <a:rPr lang="fr-FR" sz="2400"/>
              <a:t>I –</a:t>
            </a:r>
            <a:r>
              <a:rPr sz="2400"/>
              <a:t> </a:t>
            </a:r>
            <a:r>
              <a:rPr lang="fr-FR" sz="2400"/>
              <a:t>Profils et pistes</a:t>
            </a:r>
            <a:endParaRPr sz="2400"/>
          </a:p>
        </p:txBody>
      </p:sp>
      <p:sp>
        <p:nvSpPr>
          <p:cNvPr id="6" name="Espace réservé du texte 3"/>
          <p:cNvSpPr>
            <a:spLocks noGrp="1"/>
          </p:cNvSpPr>
          <p:nvPr>
            <p:ph type="body" sz="quarter" idx="16" hasCustomPrompt="1"/>
          </p:nvPr>
        </p:nvSpPr>
        <p:spPr bwMode="auto">
          <a:xfrm>
            <a:off x="525462" y="456330"/>
            <a:ext cx="554535" cy="276997"/>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7" name="Espace réservé du texte 35"/>
          <p:cNvSpPr>
            <a:spLocks noGrp="1"/>
          </p:cNvSpPr>
          <p:nvPr>
            <p:ph type="body" sz="quarter" idx="19" hasCustomPrompt="1"/>
          </p:nvPr>
        </p:nvSpPr>
        <p:spPr bwMode="auto">
          <a:xfrm>
            <a:off x="339297" y="1472662"/>
            <a:ext cx="8516708" cy="3025539"/>
          </a:xfrm>
        </p:spPr>
        <p:txBody>
          <a:bodyPr lIns="0" tIns="0" rIns="0" bIns="0"/>
          <a:lstStyle>
            <a:lvl1pPr marL="128585" indent="-128585">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marL="0" indent="0">
              <a:buClr>
                <a:schemeClr val="tx1"/>
              </a:buClr>
              <a:buSzPct val="100000"/>
              <a:buFontTx/>
              <a:buNone/>
              <a:defRPr/>
            </a:pPr>
            <a:r>
              <a:rPr lang="fr-FR" sz="2000"/>
              <a:t>             — </a:t>
            </a:r>
            <a:r>
              <a:rPr lang="fr-FR" sz="1800" b="1"/>
              <a:t>3.3.3. En classe entière </a:t>
            </a:r>
            <a:r>
              <a:rPr lang="fr-FR" sz="1800"/>
              <a:t>:</a:t>
            </a:r>
            <a:endParaRPr sz="1400"/>
          </a:p>
          <a:p>
            <a:pPr marL="0" indent="0">
              <a:buClr>
                <a:schemeClr val="tx1"/>
              </a:buClr>
              <a:buSzPct val="100000"/>
              <a:buFontTx/>
              <a:buNone/>
              <a:defRPr/>
            </a:pPr>
            <a:r>
              <a:rPr sz="1400" b="0" i="0" u="none">
                <a:solidFill>
                  <a:srgbClr val="000000"/>
                </a:solidFill>
                <a:latin typeface="Arial"/>
                <a:ea typeface="Arial"/>
                <a:cs typeface="Arial"/>
              </a:rPr>
              <a:t>  + Travailler l’expression et la phrasé de la lecture orale, en relation avec la ponctuation et avec le sens</a:t>
            </a:r>
            <a:r>
              <a:rPr sz="1050" b="0" i="0" u="none">
                <a:solidFill>
                  <a:srgbClr val="000000"/>
                </a:solidFill>
                <a:latin typeface="Arial"/>
                <a:ea typeface="Arial"/>
                <a:cs typeface="Arial"/>
              </a:rPr>
              <a:t> </a:t>
            </a:r>
            <a:endParaRPr sz="1400" b="0" i="0" u="none">
              <a:solidFill>
                <a:srgbClr val="000000"/>
              </a:solidFill>
              <a:latin typeface="Arial"/>
              <a:ea typeface="Arial"/>
              <a:cs typeface="Arial"/>
            </a:endParaRPr>
          </a:p>
          <a:p>
            <a:pPr marL="0" indent="0">
              <a:spcAft>
                <a:spcPts val="199"/>
              </a:spcAft>
              <a:buClr>
                <a:schemeClr val="tx1"/>
              </a:buClr>
              <a:buSzPct val="100000"/>
              <a:buFontTx/>
              <a:buNone/>
              <a:defRPr/>
            </a:pPr>
            <a:r>
              <a:rPr lang="fr-FR" sz="1400"/>
              <a:t>   </a:t>
            </a:r>
          </a:p>
          <a:p>
            <a:pPr marL="0" indent="0">
              <a:buClr>
                <a:schemeClr val="tx1"/>
              </a:buClr>
              <a:buSzPct val="100000"/>
              <a:buFontTx/>
              <a:buNone/>
              <a:defRPr/>
            </a:pPr>
            <a:endParaRPr lang="fr-FR"/>
          </a:p>
          <a:p>
            <a:pPr marL="0" indent="0">
              <a:buClr>
                <a:schemeClr val="tx1"/>
              </a:buClr>
              <a:buSzPct val="100000"/>
              <a:buFontTx/>
              <a:buNone/>
              <a:defRPr/>
            </a:pPr>
            <a:endParaRPr lang="fr-FR"/>
          </a:p>
          <a:p>
            <a:pPr marL="0" indent="0">
              <a:buClr>
                <a:schemeClr val="tx1"/>
              </a:buClr>
              <a:buSzPct val="100000"/>
              <a:buFontTx/>
              <a:buNone/>
              <a:defRPr/>
            </a:pPr>
            <a:endParaRPr/>
          </a:p>
          <a:p>
            <a:pPr marL="0" indent="0">
              <a:buClr>
                <a:schemeClr val="tx1"/>
              </a:buClr>
              <a:buSzPct val="100000"/>
              <a:buFontTx/>
              <a:buNone/>
              <a:defRPr/>
            </a:pPr>
            <a:endParaRPr/>
          </a:p>
          <a:p>
            <a:pPr marL="0" indent="0">
              <a:buClr>
                <a:schemeClr val="tx1"/>
              </a:buClr>
              <a:buSzPct val="100000"/>
              <a:buFontTx/>
              <a:buNone/>
              <a:defRPr/>
            </a:pPr>
            <a:endParaRPr/>
          </a:p>
        </p:txBody>
      </p:sp>
      <p:sp>
        <p:nvSpPr>
          <p:cNvPr id="8" name="Espace réservé du texte 10"/>
          <p:cNvSpPr>
            <a:spLocks noGrp="1"/>
          </p:cNvSpPr>
          <p:nvPr>
            <p:ph type="title"/>
          </p:nvPr>
        </p:nvSpPr>
        <p:spPr bwMode="auto">
          <a:xfrm>
            <a:off x="352424" y="676983"/>
            <a:ext cx="8396038" cy="719977"/>
          </a:xfrm>
          <a:prstGeom prst="rect">
            <a:avLst/>
          </a:prstGeom>
        </p:spPr>
        <p:txBody>
          <a:bodyPr wrap="square" lIns="0" tIns="0" rIns="0" bIns="0">
            <a:noAutofit/>
          </a:bodyPr>
          <a:lstStyle/>
          <a:p>
            <a:pPr>
              <a:defRPr/>
            </a:pPr>
            <a:r>
              <a:rPr lang="fr-FR" sz="2000">
                <a:solidFill>
                  <a:schemeClr val="accent2">
                    <a:lumMod val="40000"/>
                    <a:lumOff val="60000"/>
                  </a:schemeClr>
                </a:solidFill>
              </a:rPr>
              <a:t> </a:t>
            </a:r>
            <a:br>
              <a:rPr lang="fr-FR" sz="2000">
                <a:solidFill>
                  <a:schemeClr val="accent2">
                    <a:lumMod val="40000"/>
                    <a:lumOff val="60000"/>
                  </a:schemeClr>
                </a:solidFill>
              </a:rPr>
            </a:br>
            <a:r>
              <a:rPr lang="fr-FR" sz="2000">
                <a:solidFill>
                  <a:schemeClr val="accent2">
                    <a:lumMod val="40000"/>
                    <a:lumOff val="60000"/>
                  </a:schemeClr>
                </a:solidFill>
              </a:rPr>
              <a:t>3.3. La fluence: démarches pédagogique</a:t>
            </a:r>
            <a:endParaRPr/>
          </a:p>
        </p:txBody>
      </p:sp>
      <p:pic>
        <p:nvPicPr>
          <p:cNvPr id="9" name="Image 8"/>
          <p:cNvPicPr>
            <a:picLocks noChangeAspect="1"/>
          </p:cNvPicPr>
          <p:nvPr/>
        </p:nvPicPr>
        <p:blipFill>
          <a:blip r:embed="rId2"/>
          <a:stretch/>
        </p:blipFill>
        <p:spPr bwMode="auto">
          <a:xfrm>
            <a:off x="2086859" y="2070309"/>
            <a:ext cx="4833347" cy="826549"/>
          </a:xfrm>
          <a:prstGeom prst="rect">
            <a:avLst/>
          </a:prstGeom>
        </p:spPr>
      </p:pic>
      <p:pic>
        <p:nvPicPr>
          <p:cNvPr id="10" name="Image 9"/>
          <p:cNvPicPr>
            <a:picLocks noChangeAspect="1"/>
          </p:cNvPicPr>
          <p:nvPr/>
        </p:nvPicPr>
        <p:blipFill>
          <a:blip r:embed="rId3"/>
          <a:stretch/>
        </p:blipFill>
        <p:spPr bwMode="auto">
          <a:xfrm>
            <a:off x="1779855" y="2944090"/>
            <a:ext cx="4910546" cy="216477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endParaRPr/>
          </a:p>
        </p:txBody>
      </p:sp>
      <p:sp>
        <p:nvSpPr>
          <p:cNvPr id="5" name="Espace réservé de la date 1"/>
          <p:cNvSpPr>
            <a:spLocks noGrp="1"/>
          </p:cNvSpPr>
          <p:nvPr>
            <p:ph type="dt" sz="half" idx="10"/>
          </p:nvPr>
        </p:nvSpPr>
        <p:spPr bwMode="gray"/>
        <p:txBody>
          <a:bodyPr/>
          <a:lstStyle/>
          <a:p>
            <a:pPr algn="r">
              <a:defRPr/>
            </a:pPr>
            <a:r>
              <a:rPr lang="fr-FR" cap="all"/>
              <a:t>jj/MM/AAAA</a:t>
            </a:r>
            <a:endParaRPr/>
          </a:p>
        </p:txBody>
      </p:sp>
      <p:sp>
        <p:nvSpPr>
          <p:cNvPr id="6" name="Espace réservé du pied de page 2"/>
          <p:cNvSpPr>
            <a:spLocks noGrp="1"/>
          </p:cNvSpPr>
          <p:nvPr>
            <p:ph type="ftr" sz="quarter" idx="11"/>
          </p:nvPr>
        </p:nvSpPr>
        <p:spPr bwMode="gray"/>
        <p:txBody>
          <a:bodyPr/>
          <a:lstStyle/>
          <a:p>
            <a:pPr>
              <a:defRPr/>
            </a:pPr>
            <a:r>
              <a:rPr lang="fr-FR"/>
              <a:t>Intitulé de la division/délégation académique </a:t>
            </a:r>
            <a:endParaRPr/>
          </a:p>
        </p:txBody>
      </p:sp>
      <p:sp>
        <p:nvSpPr>
          <p:cNvPr id="7" name="Espace réservé du numéro de diapositive 7"/>
          <p:cNvSpPr>
            <a:spLocks noGrp="1"/>
          </p:cNvSpPr>
          <p:nvPr>
            <p:ph type="sldNum" sz="quarter" idx="12"/>
          </p:nvPr>
        </p:nvSpPr>
        <p:spPr bwMode="gray"/>
        <p:txBody>
          <a:bodyPr/>
          <a:lstStyle/>
          <a:p>
            <a:pPr>
              <a:defRPr/>
            </a:pPr>
            <a:fld id="{7061588D-1FD5-C1E1-A58B-ACECFF5BB145}" type="slidenum">
              <a:rPr lang="fr-FR"/>
              <a:t>32</a:t>
            </a:fld>
            <a:endParaRPr lang="fr-FR"/>
          </a:p>
        </p:txBody>
      </p:sp>
      <p:sp>
        <p:nvSpPr>
          <p:cNvPr id="8" name="Espace réservé du texte 10"/>
          <p:cNvSpPr>
            <a:spLocks noGrp="1"/>
          </p:cNvSpPr>
          <p:nvPr>
            <p:ph type="body" sz="quarter" idx="13" hasCustomPrompt="1"/>
          </p:nvPr>
        </p:nvSpPr>
        <p:spPr bwMode="gray">
          <a:xfrm>
            <a:off x="360000" y="2013512"/>
            <a:ext cx="8424000" cy="2301220"/>
          </a:xfrm>
        </p:spPr>
        <p:txBody>
          <a:bodyPr/>
          <a:lstStyle>
            <a:lvl1pPr>
              <a:lnSpc>
                <a:spcPct val="90000"/>
              </a:lnSpc>
              <a:spcAft>
                <a:spcPts val="0"/>
              </a:spcAft>
              <a:defRPr sz="3250" b="1" cap="all"/>
            </a:lvl1pPr>
            <a:lvl2pPr marL="0" indent="0">
              <a:spcBef>
                <a:spcPts val="499"/>
              </a:spcBef>
              <a:spcAft>
                <a:spcPts val="0"/>
              </a:spcAft>
              <a:buNone/>
              <a:defRPr sz="1850"/>
            </a:lvl2pPr>
          </a:lstStyle>
          <a:p>
            <a:pPr algn="just">
              <a:defRPr/>
            </a:pPr>
            <a:r>
              <a:rPr dirty="0">
                <a:solidFill>
                  <a:srgbClr val="7030A0"/>
                </a:solidFill>
              </a:rPr>
              <a:t>III - </a:t>
            </a:r>
            <a:r>
              <a:rPr dirty="0" err="1">
                <a:solidFill>
                  <a:srgbClr val="7030A0"/>
                </a:solidFill>
              </a:rPr>
              <a:t>profils</a:t>
            </a:r>
            <a:r>
              <a:rPr dirty="0">
                <a:solidFill>
                  <a:srgbClr val="7030A0"/>
                </a:solidFill>
              </a:rPr>
              <a:t> et </a:t>
            </a:r>
            <a:r>
              <a:rPr dirty="0" err="1">
                <a:solidFill>
                  <a:srgbClr val="7030A0"/>
                </a:solidFill>
              </a:rPr>
              <a:t>Pistes</a:t>
            </a:r>
            <a:r>
              <a:rPr dirty="0">
                <a:solidFill>
                  <a:srgbClr val="7030A0"/>
                </a:solidFill>
              </a:rPr>
              <a:t> </a:t>
            </a:r>
            <a:endParaRPr lang="fr-FR" dirty="0">
              <a:solidFill>
                <a:srgbClr val="7030A0"/>
              </a:solidFill>
            </a:endParaRPr>
          </a:p>
          <a:p>
            <a:pPr algn="just">
              <a:defRPr/>
            </a:pPr>
            <a:endParaRPr dirty="0"/>
          </a:p>
          <a:p>
            <a:pPr algn="just">
              <a:defRPr/>
            </a:pPr>
            <a:r>
              <a:rPr lang="fr-FR" sz="2600" dirty="0"/>
              <a:t>4.</a:t>
            </a:r>
            <a:r>
              <a:rPr sz="2600" dirty="0"/>
              <a:t> EXEMPLEs POUR ENVISAGER QUELQUES </a:t>
            </a:r>
            <a:r>
              <a:rPr sz="2600" dirty="0" err="1"/>
              <a:t>Pistes</a:t>
            </a:r>
            <a:r>
              <a:rPr sz="2600" dirty="0"/>
              <a:t> </a:t>
            </a:r>
            <a:r>
              <a:rPr sz="2600" dirty="0" err="1"/>
              <a:t>didactiques</a:t>
            </a:r>
            <a:r>
              <a:rPr sz="2600" dirty="0"/>
              <a:t> et </a:t>
            </a:r>
            <a:r>
              <a:rPr sz="2600" dirty="0" err="1"/>
              <a:t>pedagogiques</a:t>
            </a:r>
            <a:endParaRPr dirty="0"/>
          </a:p>
        </p:txBody>
      </p:sp>
    </p:spTree>
    <p:extLst>
      <p:ext uri="{BB962C8B-B14F-4D97-AF65-F5344CB8AC3E}">
        <p14:creationId xmlns:p14="http://schemas.microsoft.com/office/powerpoint/2010/main" val="1355587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5" y="352921"/>
            <a:ext cx="6906003" cy="365795"/>
          </a:xfrm>
          <a:prstGeom prst="rect">
            <a:avLst/>
          </a:prstGeom>
          <a:noFill/>
        </p:spPr>
        <p:txBody>
          <a:bodyPr wrap="square" rtlCol="0">
            <a:spAutoFit/>
          </a:bodyPr>
          <a:lstStyle/>
          <a:p>
            <a:pPr>
              <a:defRPr/>
            </a:pPr>
            <a:r>
              <a:rPr lang="fr-FR" b="1">
                <a:solidFill>
                  <a:schemeClr val="tx2">
                    <a:lumMod val="40000"/>
                    <a:lumOff val="60000"/>
                  </a:schemeClr>
                </a:solidFill>
              </a:rPr>
              <a:t>Profils et pistes</a:t>
            </a:r>
            <a:endParaRPr/>
          </a:p>
        </p:txBody>
      </p:sp>
      <p:sp>
        <p:nvSpPr>
          <p:cNvPr id="7" name="ZoneTexte 1"/>
          <p:cNvSpPr/>
          <p:nvPr/>
        </p:nvSpPr>
        <p:spPr bwMode="auto">
          <a:xfrm>
            <a:off x="1187623" y="771549"/>
            <a:ext cx="6913379" cy="579155"/>
          </a:xfrm>
          <a:prstGeom prst="rect">
            <a:avLst/>
          </a:prstGeom>
          <a:noFill/>
        </p:spPr>
        <p:txBody>
          <a:bodyPr wrap="square" rtlCol="0">
            <a:spAutoFit/>
          </a:bodyPr>
          <a:lstStyle/>
          <a:p>
            <a:pPr algn="just">
              <a:defRPr/>
            </a:pPr>
            <a:r>
              <a:rPr lang="fr-FR" sz="1600" b="1" dirty="0"/>
              <a:t>4.1. Exemple 1 : des compétences fragiles ou très fragiles dans tous les champs</a:t>
            </a:r>
            <a:endParaRPr dirty="0"/>
          </a:p>
        </p:txBody>
      </p:sp>
      <p:pic>
        <p:nvPicPr>
          <p:cNvPr id="8" name="Image 9" descr="Résultats évaluations 6B.pdf - Adobe Acrobat Reader DC"/>
          <p:cNvPicPr>
            <a:picLocks noChangeAspect="1"/>
          </p:cNvPicPr>
          <p:nvPr/>
        </p:nvPicPr>
        <p:blipFill>
          <a:blip r:embed="rId3"/>
          <a:srcRect l="6528" t="20460" r="29861" b="1885"/>
          <a:stretch/>
        </p:blipFill>
        <p:spPr bwMode="auto">
          <a:xfrm>
            <a:off x="1475656" y="1356324"/>
            <a:ext cx="5816600" cy="3453949"/>
          </a:xfrm>
          <a:prstGeom prst="rect">
            <a:avLst/>
          </a:prstGeom>
        </p:spPr>
      </p:pic>
    </p:spTree>
    <p:extLst>
      <p:ext uri="{BB962C8B-B14F-4D97-AF65-F5344CB8AC3E}">
        <p14:creationId xmlns:p14="http://schemas.microsoft.com/office/powerpoint/2010/main" val="1616083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2550" b="1" i="0" u="none" strike="noStrike" cap="none" spc="0">
                <a:solidFill>
                  <a:schemeClr val="tx1"/>
                </a:solidFill>
                <a:latin typeface="+mj-lt"/>
                <a:ea typeface="+mj-ea"/>
                <a:cs typeface="+mj-cs"/>
              </a:rPr>
              <a:t>Exemple 1 : des compétences fragiles ou très fragiles dans tous les champs</a:t>
            </a: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421993"/>
            <a:ext cx="6249987" cy="421993"/>
          </a:xfrm>
          <a:prstGeom prst="rect">
            <a:avLst/>
          </a:prstGeom>
        </p:spPr>
        <p:txBody>
          <a:bodyPr lIns="0" tIns="0" rIns="0" bIns="0">
            <a:normAutofit/>
          </a:bodyPr>
          <a:lstStyle>
            <a:lvl1pPr>
              <a:defRPr sz="1800" b="1" i="0">
                <a:solidFill>
                  <a:srgbClr val="879AC6"/>
                </a:solidFill>
              </a:defRPr>
            </a:lvl1pPr>
          </a:lstStyle>
          <a:p>
            <a:pPr>
              <a:defRPr/>
            </a:pPr>
            <a:r>
              <a:t>Profils et pistes</a:t>
            </a:r>
          </a:p>
        </p:txBody>
      </p:sp>
      <p:sp>
        <p:nvSpPr>
          <p:cNvPr id="7" name="Espace réservé du texte 10"/>
          <p:cNvSpPr>
            <a:spLocks noGrp="1"/>
          </p:cNvSpPr>
          <p:nvPr>
            <p:ph type="body" sz="quarter" idx="12" hasCustomPrompt="1"/>
          </p:nvPr>
        </p:nvSpPr>
        <p:spPr bwMode="auto">
          <a:xfrm>
            <a:off x="1447006" y="1539208"/>
            <a:ext cx="6249987" cy="161582"/>
          </a:xfrm>
          <a:prstGeom prst="rect">
            <a:avLst/>
          </a:prstGeom>
        </p:spPr>
        <p:txBody>
          <a:bodyPr lIns="0" tIns="0" rIns="0" bIns="0">
            <a:spAutoFit/>
          </a:bodyPr>
          <a:lstStyle>
            <a:lvl1pPr>
              <a:defRPr sz="1050" b="1" i="0">
                <a:solidFill>
                  <a:schemeClr val="tx1"/>
                </a:solidFill>
              </a:defRPr>
            </a:lvl1pPr>
          </a:lstStyle>
          <a:p>
            <a:pPr>
              <a:defRPr/>
            </a:pP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39863" y="1810941"/>
            <a:ext cx="6249987" cy="2496739"/>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lgn="just">
              <a:buClr>
                <a:schemeClr val="tx1"/>
              </a:buClr>
              <a:buSzPct val="100000"/>
              <a:buFont typeface="Wingdings"/>
              <a:buChar char="Ø"/>
              <a:defRPr/>
            </a:pPr>
            <a:r>
              <a:rPr sz="1400"/>
              <a:t> Se montrer attentif aux paliers de vigilance suivants : compréhension de l'oral, fluence (voir </a:t>
            </a:r>
            <a:r>
              <a:rPr sz="1400" i="1"/>
              <a:t>supra</a:t>
            </a:r>
            <a:r>
              <a:rPr sz="1400"/>
              <a:t> pour les ateliers fluence externalisés), compréhension de l'écrit.</a:t>
            </a:r>
          </a:p>
          <a:p>
            <a:pPr algn="just">
              <a:buClr>
                <a:schemeClr val="tx1"/>
              </a:buClr>
              <a:buSzPct val="100000"/>
              <a:buFont typeface="Wingdings"/>
              <a:buChar char="Ø"/>
              <a:defRPr/>
            </a:pPr>
            <a:endParaRPr sz="1400"/>
          </a:p>
          <a:p>
            <a:pPr algn="just">
              <a:buClr>
                <a:schemeClr val="tx1"/>
              </a:buClr>
              <a:buSzPct val="100000"/>
              <a:buFont typeface="Wingdings"/>
              <a:buChar char="Ø"/>
              <a:defRPr/>
            </a:pPr>
            <a:r>
              <a:rPr sz="1400"/>
              <a:t> </a:t>
            </a:r>
            <a:r>
              <a:rPr sz="1400" b="1"/>
              <a:t>Une priorité pour la classe</a:t>
            </a:r>
            <a:r>
              <a:rPr sz="1400"/>
              <a:t>: l'enseignement explicite de la compréhension orale et écrite.</a:t>
            </a:r>
          </a:p>
          <a:p>
            <a:pPr marL="0" indent="0" algn="just">
              <a:buClr>
                <a:schemeClr val="tx1"/>
              </a:buClr>
              <a:buSzPct val="100000"/>
              <a:buFont typeface="Wingdings"/>
              <a:buNone/>
              <a:defRPr/>
            </a:pPr>
            <a:r>
              <a:rPr sz="1400"/>
              <a:t>Ce travail est à systématiser, voire ritualiser, en classe entière.</a:t>
            </a:r>
          </a:p>
          <a:p>
            <a:pPr marL="0" indent="0" algn="just">
              <a:buClr>
                <a:schemeClr val="tx1"/>
              </a:buClr>
              <a:buSzPct val="100000"/>
              <a:buFont typeface="Wingdings"/>
              <a:buNone/>
              <a:defRPr/>
            </a:pPr>
            <a:endParaRPr sz="1400"/>
          </a:p>
          <a:p>
            <a:pPr marL="0" indent="0" algn="just">
              <a:buClr>
                <a:schemeClr val="tx1"/>
              </a:buClr>
              <a:buSzPct val="100000"/>
              <a:buFont typeface="Wingdings"/>
              <a:buNone/>
              <a:defRPr/>
            </a:pPr>
            <a:endParaRPr sz="1400"/>
          </a:p>
        </p:txBody>
      </p:sp>
    </p:spTree>
    <p:extLst>
      <p:ext uri="{BB962C8B-B14F-4D97-AF65-F5344CB8AC3E}">
        <p14:creationId xmlns:p14="http://schemas.microsoft.com/office/powerpoint/2010/main" val="680167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t>Exemple 1 : quand la maîtrise de la compréhension orale demeure fragile</a:t>
            </a: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2" y="458806"/>
            <a:ext cx="6249987" cy="276998"/>
          </a:xfrm>
          <a:prstGeom prst="rect">
            <a:avLst/>
          </a:prstGeom>
        </p:spPr>
        <p:txBody>
          <a:bodyPr lIns="0" tIns="0" rIns="0" bIns="0">
            <a:normAutofit/>
          </a:bodyPr>
          <a:lstStyle>
            <a:lvl1pPr>
              <a:defRPr sz="1800" b="1" i="0">
                <a:solidFill>
                  <a:srgbClr val="879AC6"/>
                </a:solidFill>
              </a:defRPr>
            </a:lvl1pPr>
          </a:lstStyle>
          <a:p>
            <a:pPr>
              <a:defRPr/>
            </a:pPr>
            <a:r>
              <a:t>Profils et pistes</a:t>
            </a:r>
          </a:p>
        </p:txBody>
      </p:sp>
      <p:sp>
        <p:nvSpPr>
          <p:cNvPr id="7" name="Espace réservé du texte 10"/>
          <p:cNvSpPr>
            <a:spLocks noGrp="1"/>
          </p:cNvSpPr>
          <p:nvPr>
            <p:ph type="body" sz="quarter" idx="12" hasCustomPrompt="1"/>
          </p:nvPr>
        </p:nvSpPr>
        <p:spPr bwMode="auto">
          <a:xfrm>
            <a:off x="1439863" y="1557765"/>
            <a:ext cx="6249987" cy="161582"/>
          </a:xfrm>
          <a:prstGeom prst="rect">
            <a:avLst/>
          </a:prstGeom>
        </p:spPr>
        <p:txBody>
          <a:bodyPr lIns="0" tIns="0" rIns="0" bIns="0">
            <a:spAutoFit/>
          </a:bodyPr>
          <a:lstStyle>
            <a:lvl1pPr>
              <a:defRPr sz="1050" b="1" i="0">
                <a:solidFill>
                  <a:schemeClr val="tx1"/>
                </a:solidFill>
              </a:defRPr>
            </a:lvl1pPr>
          </a:lstStyle>
          <a:p>
            <a:pPr>
              <a:defRPr/>
            </a:pP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029674" y="1810940"/>
            <a:ext cx="7048499" cy="2496738"/>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lgn="just">
              <a:buClr>
                <a:schemeClr val="tx1"/>
              </a:buClr>
              <a:buSzPct val="100000"/>
              <a:buFont typeface="Wingdings"/>
              <a:buChar char="Ø"/>
              <a:defRPr/>
            </a:pPr>
            <a:r>
              <a:rPr sz="1200"/>
              <a:t> </a:t>
            </a:r>
            <a:r>
              <a:rPr sz="1200" b="1"/>
              <a:t>Ce qui est évalué</a:t>
            </a:r>
            <a:r>
              <a:rPr sz="1200"/>
              <a:t> : écouter pour comprendre </a:t>
            </a:r>
            <a:r>
              <a:rPr sz="1200">
                <a:latin typeface="OpenSymbol"/>
                <a:ea typeface="OpenSymbol"/>
                <a:cs typeface="OpenSymbol"/>
              </a:rPr>
              <a:t>→</a:t>
            </a:r>
            <a:r>
              <a:rPr sz="1200"/>
              <a:t> un </a:t>
            </a:r>
            <a:r>
              <a:rPr sz="1200" i="1"/>
              <a:t>item </a:t>
            </a:r>
            <a:r>
              <a:rPr sz="1200"/>
              <a:t>des compétences orales du cycle 3</a:t>
            </a:r>
          </a:p>
          <a:p>
            <a:pPr algn="just">
              <a:buClr>
                <a:schemeClr val="tx1"/>
              </a:buClr>
              <a:buSzPct val="100000"/>
              <a:buFont typeface="Wingdings"/>
              <a:buChar char="Ø"/>
              <a:defRPr/>
            </a:pPr>
            <a:r>
              <a:rPr sz="1200" b="1"/>
              <a:t>À quelles situations correspond une maîtrise insuffisante, ou fragile de la compréhension orale ?</a:t>
            </a:r>
            <a:r>
              <a:rPr sz="1200"/>
              <a:t> Des traces d'allophonie, mais également un processus d'apprentissage en cours qui se poursuit jusqu'à l'adolescence et même l'âge adulte.</a:t>
            </a:r>
          </a:p>
          <a:p>
            <a:pPr algn="just">
              <a:buClr>
                <a:schemeClr val="tx1"/>
              </a:buClr>
              <a:buSzPct val="100000"/>
              <a:buFont typeface="Wingdings"/>
              <a:buChar char="Ø"/>
              <a:defRPr/>
            </a:pPr>
            <a:r>
              <a:rPr sz="1200"/>
              <a:t> </a:t>
            </a:r>
            <a:r>
              <a:rPr sz="1200" b="1"/>
              <a:t>Clarifier la compétence à travailler</a:t>
            </a:r>
            <a:r>
              <a:rPr sz="1200"/>
              <a:t> : construire la dimension cognitive de l'oral.</a:t>
            </a:r>
          </a:p>
          <a:p>
            <a:pPr marL="0" indent="0" algn="just">
              <a:buClr>
                <a:schemeClr val="tx1"/>
              </a:buClr>
              <a:buSzPct val="100000"/>
              <a:buFontTx/>
              <a:buNone/>
              <a:defRPr/>
            </a:pPr>
            <a:endParaRPr sz="1200"/>
          </a:p>
          <a:p>
            <a:pPr marL="0" indent="0" algn="just">
              <a:buClr>
                <a:schemeClr val="tx1"/>
              </a:buClr>
              <a:buSzPct val="100000"/>
              <a:buFontTx/>
              <a:buNone/>
              <a:defRPr/>
            </a:pPr>
            <a:r>
              <a:rPr sz="1200" u="sng"/>
              <a:t>Deux pistes</a:t>
            </a:r>
            <a:r>
              <a:rPr sz="1200"/>
              <a:t> :</a:t>
            </a:r>
          </a:p>
          <a:p>
            <a:pPr algn="just">
              <a:buClr>
                <a:schemeClr val="tx1"/>
              </a:buClr>
              <a:buSzPct val="100000"/>
              <a:buFont typeface="Arial"/>
              <a:buChar char="•"/>
              <a:defRPr/>
            </a:pPr>
            <a:r>
              <a:rPr sz="1200"/>
              <a:t> pour faire travailler sa </a:t>
            </a:r>
            <a:r>
              <a:rPr sz="1200" b="1"/>
              <a:t>mémoire à court terme</a:t>
            </a:r>
            <a:r>
              <a:rPr sz="1200"/>
              <a:t> : répéter et reformuler des consignes orales ; restituer un texte poétique ; mettre en œuvre un débat d'anticipation littéraire.</a:t>
            </a:r>
          </a:p>
          <a:p>
            <a:pPr algn="just">
              <a:buClr>
                <a:schemeClr val="tx1"/>
              </a:buClr>
              <a:buSzPct val="100000"/>
              <a:buFont typeface="Arial"/>
              <a:buChar char="•"/>
              <a:defRPr/>
            </a:pPr>
            <a:r>
              <a:rPr sz="1200"/>
              <a:t>pour travailler </a:t>
            </a:r>
            <a:r>
              <a:rPr sz="1200" b="1"/>
              <a:t>la qualité de l'écoute </a:t>
            </a:r>
            <a:r>
              <a:rPr sz="1200"/>
              <a:t>: proposer </a:t>
            </a:r>
            <a:r>
              <a:rPr sz="1200" u="sng"/>
              <a:t>une consigne d'écoute</a:t>
            </a:r>
            <a:r>
              <a:rPr sz="1200"/>
              <a:t> tant pour accompagner la lecture des textes littéraires que pour étudier un fait de langue.</a:t>
            </a:r>
          </a:p>
        </p:txBody>
      </p:sp>
    </p:spTree>
    <p:extLst>
      <p:ext uri="{BB962C8B-B14F-4D97-AF65-F5344CB8AC3E}">
        <p14:creationId xmlns:p14="http://schemas.microsoft.com/office/powerpoint/2010/main" val="3098384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5" y="352921"/>
            <a:ext cx="6905067" cy="365795"/>
          </a:xfrm>
          <a:prstGeom prst="rect">
            <a:avLst/>
          </a:prstGeom>
          <a:noFill/>
        </p:spPr>
        <p:txBody>
          <a:bodyPr wrap="square" rtlCol="0">
            <a:spAutoFit/>
          </a:bodyPr>
          <a:lstStyle/>
          <a:p>
            <a:pPr>
              <a:defRPr/>
            </a:pPr>
            <a:r>
              <a:rPr lang="fr-FR" b="1">
                <a:solidFill>
                  <a:schemeClr val="tx2">
                    <a:lumMod val="40000"/>
                    <a:lumOff val="60000"/>
                  </a:schemeClr>
                </a:solidFill>
              </a:rPr>
              <a:t>Profils et pistes</a:t>
            </a:r>
            <a:endParaRPr/>
          </a:p>
        </p:txBody>
      </p:sp>
      <p:sp>
        <p:nvSpPr>
          <p:cNvPr id="7" name="ZoneTexte 1"/>
          <p:cNvSpPr/>
          <p:nvPr/>
        </p:nvSpPr>
        <p:spPr bwMode="auto">
          <a:xfrm>
            <a:off x="1187623" y="771549"/>
            <a:ext cx="6913415" cy="579155"/>
          </a:xfrm>
          <a:prstGeom prst="rect">
            <a:avLst/>
          </a:prstGeom>
          <a:noFill/>
        </p:spPr>
        <p:txBody>
          <a:bodyPr wrap="square" rtlCol="0">
            <a:spAutoFit/>
          </a:bodyPr>
          <a:lstStyle/>
          <a:p>
            <a:pPr algn="just">
              <a:defRPr/>
            </a:pPr>
            <a:r>
              <a:rPr lang="fr-FR" sz="1600" b="1" dirty="0"/>
              <a:t>4.2. Exemple 2 : résultats meilleurs en compréhension orale qu’en compréhension écrite</a:t>
            </a:r>
            <a:endParaRPr dirty="0"/>
          </a:p>
        </p:txBody>
      </p:sp>
      <p:pic>
        <p:nvPicPr>
          <p:cNvPr id="8" name="Image 7" descr="Résultats évaluations 6A.pdf - Adobe Acrobat Reader DC"/>
          <p:cNvPicPr>
            <a:picLocks noChangeAspect="1"/>
          </p:cNvPicPr>
          <p:nvPr/>
        </p:nvPicPr>
        <p:blipFill>
          <a:blip r:embed="rId2"/>
          <a:srcRect l="6147" t="17586" r="15899" b="6750"/>
          <a:stretch/>
        </p:blipFill>
        <p:spPr bwMode="auto">
          <a:xfrm>
            <a:off x="755576" y="1635645"/>
            <a:ext cx="6912141" cy="3334971"/>
          </a:xfrm>
          <a:prstGeom prst="rect">
            <a:avLst/>
          </a:prstGeom>
        </p:spPr>
      </p:pic>
    </p:spTree>
    <p:extLst>
      <p:ext uri="{BB962C8B-B14F-4D97-AF65-F5344CB8AC3E}">
        <p14:creationId xmlns:p14="http://schemas.microsoft.com/office/powerpoint/2010/main" val="1090458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lgn="just">
              <a:defRPr/>
            </a:pPr>
            <a:r>
              <a:rPr lang="fr-FR" sz="2550" b="1" i="0" u="none" strike="noStrike" cap="none" spc="0">
                <a:solidFill>
                  <a:schemeClr val="tx1"/>
                </a:solidFill>
                <a:latin typeface="+mj-lt"/>
                <a:ea typeface="+mj-ea"/>
                <a:cs typeface="+mj-cs"/>
              </a:rPr>
              <a:t>Exemple 2 : résultats meilleurs en compréhension orale qu’en compréhension écrite</a:t>
            </a:r>
            <a:endParaRPr/>
          </a:p>
        </p:txBody>
      </p:sp>
      <p:sp>
        <p:nvSpPr>
          <p:cNvPr id="5" name="Espace réservé du pied de page 2"/>
          <p:cNvSpPr>
            <a:spLocks noGrp="1"/>
          </p:cNvSpPr>
          <p:nvPr>
            <p:ph type="ftr" sz="quarter" idx="10"/>
          </p:nvPr>
        </p:nvSpPr>
        <p:spPr bwMode="auto">
          <a:xfrm>
            <a:off x="0" y="4774556"/>
            <a:ext cx="9144000" cy="368942"/>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47006" y="537021"/>
            <a:ext cx="6249987" cy="276998"/>
          </a:xfrm>
          <a:prstGeom prst="rect">
            <a:avLst/>
          </a:prstGeom>
        </p:spPr>
        <p:txBody>
          <a:bodyPr lIns="0" tIns="0" rIns="0" bIns="0">
            <a:normAutofit/>
          </a:bodyPr>
          <a:lstStyle>
            <a:lvl1pPr>
              <a:defRPr sz="1800" b="1" i="0">
                <a:solidFill>
                  <a:srgbClr val="879AC6"/>
                </a:solidFill>
              </a:defRPr>
            </a:lvl1pPr>
          </a:lstStyle>
          <a:p>
            <a:pPr>
              <a:defRPr/>
            </a:pPr>
            <a:r>
              <a:t>Profils et pistes</a:t>
            </a:r>
          </a:p>
        </p:txBody>
      </p:sp>
      <p:sp>
        <p:nvSpPr>
          <p:cNvPr id="7" name="Espace réservé du texte 10"/>
          <p:cNvSpPr>
            <a:spLocks noGrp="1"/>
          </p:cNvSpPr>
          <p:nvPr>
            <p:ph type="body" sz="quarter" idx="12" hasCustomPrompt="1"/>
          </p:nvPr>
        </p:nvSpPr>
        <p:spPr bwMode="auto">
          <a:xfrm>
            <a:off x="1439863" y="1557765"/>
            <a:ext cx="6249987" cy="161582"/>
          </a:xfrm>
          <a:prstGeom prst="rect">
            <a:avLst/>
          </a:prstGeom>
        </p:spPr>
        <p:txBody>
          <a:bodyPr lIns="0" tIns="0" rIns="0" bIns="0">
            <a:spAutoFit/>
          </a:bodyPr>
          <a:lstStyle>
            <a:lvl1pPr>
              <a:defRPr sz="1050" b="1" i="0">
                <a:solidFill>
                  <a:schemeClr val="tx1"/>
                </a:solidFill>
              </a:defRPr>
            </a:lvl1pPr>
          </a:lstStyle>
          <a:p>
            <a:pPr>
              <a:defRPr/>
            </a:pP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435283" y="1810940"/>
            <a:ext cx="8295188" cy="2975672"/>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buClr>
                <a:schemeClr val="tx1"/>
              </a:buClr>
              <a:buSzPct val="100000"/>
              <a:buFont typeface="Wingdings"/>
              <a:buChar char="Ø"/>
              <a:defRPr/>
            </a:pPr>
            <a:r>
              <a:rPr sz="1350" b="1"/>
              <a:t> Comment interpréter ce résultat ? </a:t>
            </a:r>
          </a:p>
          <a:p>
            <a:pPr marL="0" indent="0" algn="just">
              <a:buClr>
                <a:schemeClr val="tx1"/>
              </a:buClr>
              <a:buSzPct val="100000"/>
              <a:buFont typeface="Wingdings"/>
              <a:buNone/>
              <a:defRPr/>
            </a:pPr>
            <a:r>
              <a:rPr sz="1350"/>
              <a:t>Les difficultés principales risquent de toucher essentiellement une maîtrise fragile des compétences de déc</a:t>
            </a:r>
            <a:r>
              <a:rPr sz="1350" b="0"/>
              <a:t>odage.</a:t>
            </a:r>
          </a:p>
          <a:p>
            <a:pPr>
              <a:buClr>
                <a:schemeClr val="tx1"/>
              </a:buClr>
              <a:buSzPct val="100000"/>
              <a:buFont typeface="Wingdings"/>
              <a:buChar char="Ø"/>
              <a:defRPr/>
            </a:pPr>
            <a:r>
              <a:rPr sz="1350" b="1"/>
              <a:t> Autres hypothèses quant aux obstacles rencontrés : </a:t>
            </a:r>
          </a:p>
          <a:p>
            <a:pPr marL="0" indent="0" algn="just">
              <a:buClr>
                <a:schemeClr val="tx1"/>
              </a:buClr>
              <a:buSzPct val="100000"/>
              <a:buFont typeface="Wingdings"/>
              <a:buNone/>
              <a:defRPr/>
            </a:pPr>
            <a:r>
              <a:rPr sz="1350"/>
              <a:t>Maîtrise du vocabulaire ; lecture silencieuse non ou peu fluide ; difficultés de l'élève à contrôler et réguler sa propre lecture.</a:t>
            </a:r>
          </a:p>
          <a:p>
            <a:pPr algn="just">
              <a:buClr>
                <a:schemeClr val="tx1"/>
              </a:buClr>
              <a:buSzPct val="100000"/>
              <a:buFont typeface="Wingdings"/>
              <a:buChar char="Ø"/>
              <a:defRPr/>
            </a:pPr>
            <a:r>
              <a:rPr sz="1350" b="1"/>
              <a:t>Orientation principales des pistes de travail : de l'oral vers l'écrit</a:t>
            </a:r>
            <a:endParaRPr sz="1350" b="0" i="0" u="none">
              <a:solidFill>
                <a:srgbClr val="000000"/>
              </a:solidFill>
              <a:latin typeface="Calibri"/>
              <a:ea typeface="Calibri"/>
              <a:cs typeface="Calibri"/>
            </a:endParaRPr>
          </a:p>
          <a:p>
            <a:pPr marL="0" indent="0" algn="just">
              <a:buClr>
                <a:schemeClr val="tx1"/>
              </a:buClr>
              <a:buSzPct val="100000"/>
              <a:buFont typeface="Wingdings"/>
              <a:buNone/>
              <a:defRPr/>
            </a:pPr>
            <a:r>
              <a:rPr sz="1350"/>
              <a:t>.- S'adosser aux compétences de compréhension orale </a:t>
            </a:r>
          </a:p>
          <a:p>
            <a:pPr marL="0" indent="0" algn="just">
              <a:buClr>
                <a:schemeClr val="tx1"/>
              </a:buClr>
              <a:buSzPct val="100000"/>
              <a:buFont typeface="Wingdings"/>
              <a:buNone/>
              <a:defRPr/>
            </a:pPr>
            <a:r>
              <a:rPr sz="1350"/>
              <a:t>- Faire expliciter par les élèves les stratégies de compréhension sur lesquelles ils s'appuient à l'oral et déterminer celles qui peuvent être transposées au texte écrit.</a:t>
            </a:r>
          </a:p>
          <a:p>
            <a:pPr algn="just">
              <a:buClr>
                <a:schemeClr val="tx1"/>
              </a:buClr>
              <a:buSzPct val="100000"/>
              <a:buFont typeface="Wingdings"/>
              <a:buChar char="Ø"/>
              <a:defRPr/>
            </a:pPr>
            <a:r>
              <a:rPr lang="fr-FR" sz="1350" b="1" i="0" u="none" strike="noStrike" cap="none" spc="0">
                <a:solidFill>
                  <a:schemeClr val="tx1"/>
                </a:solidFill>
                <a:latin typeface="+mn-lt"/>
                <a:ea typeface="+mn-ea"/>
                <a:cs typeface="+mn-cs"/>
              </a:rPr>
              <a:t> Pertinence par ailleurs des ateliers fluence en remédiation </a:t>
            </a:r>
            <a:r>
              <a:rPr lang="fr-FR" sz="1350" b="0" i="0" u="none" strike="noStrike" cap="none" spc="0">
                <a:solidFill>
                  <a:schemeClr val="tx1"/>
                </a:solidFill>
                <a:latin typeface="+mn-lt"/>
                <a:ea typeface="+mn-ea"/>
                <a:cs typeface="+mn-cs"/>
              </a:rPr>
              <a:t>(</a:t>
            </a:r>
            <a:r>
              <a:rPr lang="fr-FR" sz="1350" b="0" i="1" u="none" strike="noStrike" cap="none" spc="0">
                <a:solidFill>
                  <a:schemeClr val="tx1"/>
                </a:solidFill>
                <a:latin typeface="+mn-lt"/>
                <a:ea typeface="+mn-ea"/>
                <a:cs typeface="+mn-cs"/>
              </a:rPr>
              <a:t>cf supra</a:t>
            </a:r>
            <a:r>
              <a:rPr lang="fr-FR" sz="1350" b="0" i="0" u="none" strike="noStrike" cap="none" spc="0">
                <a:solidFill>
                  <a:schemeClr val="tx1"/>
                </a:solidFill>
                <a:latin typeface="+mn-lt"/>
                <a:ea typeface="+mn-ea"/>
                <a:cs typeface="+mn-cs"/>
              </a:rPr>
              <a:t> les causes possibles des difficultés rencontrées).</a:t>
            </a:r>
            <a:endParaRPr sz="1350"/>
          </a:p>
          <a:p>
            <a:pPr marL="0" indent="0" algn="just">
              <a:buClr>
                <a:schemeClr val="tx1"/>
              </a:buClr>
              <a:buSzPct val="100000"/>
              <a:buFont typeface="Wingdings"/>
              <a:buNone/>
              <a:defRPr/>
            </a:pPr>
            <a:endParaRPr sz="1200"/>
          </a:p>
        </p:txBody>
      </p:sp>
    </p:spTree>
    <p:extLst>
      <p:ext uri="{BB962C8B-B14F-4D97-AF65-F5344CB8AC3E}">
        <p14:creationId xmlns:p14="http://schemas.microsoft.com/office/powerpoint/2010/main" val="890396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5" y="352921"/>
            <a:ext cx="6905031" cy="365795"/>
          </a:xfrm>
          <a:prstGeom prst="rect">
            <a:avLst/>
          </a:prstGeom>
          <a:noFill/>
        </p:spPr>
        <p:txBody>
          <a:bodyPr wrap="square" rtlCol="0">
            <a:spAutoFit/>
          </a:bodyPr>
          <a:lstStyle/>
          <a:p>
            <a:pPr>
              <a:defRPr/>
            </a:pPr>
            <a:r>
              <a:rPr lang="fr-FR" b="1">
                <a:solidFill>
                  <a:schemeClr val="tx2">
                    <a:lumMod val="40000"/>
                    <a:lumOff val="60000"/>
                  </a:schemeClr>
                </a:solidFill>
              </a:rPr>
              <a:t>Profils et pistes</a:t>
            </a:r>
            <a:endParaRPr/>
          </a:p>
        </p:txBody>
      </p:sp>
      <p:sp>
        <p:nvSpPr>
          <p:cNvPr id="7" name="ZoneTexte 1"/>
          <p:cNvSpPr/>
          <p:nvPr/>
        </p:nvSpPr>
        <p:spPr bwMode="auto">
          <a:xfrm>
            <a:off x="1187622" y="771548"/>
            <a:ext cx="6913378" cy="579155"/>
          </a:xfrm>
          <a:prstGeom prst="rect">
            <a:avLst/>
          </a:prstGeom>
          <a:noFill/>
        </p:spPr>
        <p:txBody>
          <a:bodyPr wrap="square" rtlCol="0">
            <a:spAutoFit/>
          </a:bodyPr>
          <a:lstStyle/>
          <a:p>
            <a:pPr algn="just">
              <a:defRPr/>
            </a:pPr>
            <a:r>
              <a:rPr lang="fr-FR" sz="1600" b="1" dirty="0"/>
              <a:t>4.3. Exemple 3 : des compétences fragiles dans les champs liés à la compréhension mais satisfaisantes dans les champs linguistiques</a:t>
            </a:r>
            <a:endParaRPr dirty="0"/>
          </a:p>
        </p:txBody>
      </p:sp>
      <p:pic>
        <p:nvPicPr>
          <p:cNvPr id="8" name="Image 8" descr="Résultats évaluations 6C.pdf - Adobe Acrobat Reader DC"/>
          <p:cNvPicPr>
            <a:picLocks noChangeAspect="1"/>
          </p:cNvPicPr>
          <p:nvPr/>
        </p:nvPicPr>
        <p:blipFill>
          <a:blip r:embed="rId2"/>
          <a:srcRect l="6112" t="19686" r="28192" b="3947"/>
          <a:stretch/>
        </p:blipFill>
        <p:spPr bwMode="auto">
          <a:xfrm>
            <a:off x="1403648" y="1338486"/>
            <a:ext cx="6007100" cy="3759200"/>
          </a:xfrm>
          <a:prstGeom prst="rect">
            <a:avLst/>
          </a:prstGeom>
        </p:spPr>
      </p:pic>
      <p:sp>
        <p:nvSpPr>
          <p:cNvPr id="10" name="ZoneTexte 7"/>
          <p:cNvSpPr/>
          <p:nvPr/>
        </p:nvSpPr>
        <p:spPr bwMode="auto">
          <a:xfrm>
            <a:off x="1619672" y="2067694"/>
            <a:ext cx="5328591" cy="646331"/>
          </a:xfrm>
          <a:prstGeom prst="rect">
            <a:avLst/>
          </a:prstGeom>
          <a:noFill/>
        </p:spPr>
        <p:txBody>
          <a:bodyPr wrap="square" rtlCol="0">
            <a:spAutoFit/>
          </a:bodyPr>
          <a:lstStyle/>
          <a:p>
            <a:pPr>
              <a:defRPr/>
            </a:pPr>
            <a:endParaRPr lang="fr-FR" dirty="0"/>
          </a:p>
          <a:p>
            <a:pPr>
              <a:defRPr/>
            </a:pPr>
            <a:r>
              <a:rPr lang="fr-FR" dirty="0"/>
              <a:t>»</a:t>
            </a:r>
            <a:endParaRPr dirty="0"/>
          </a:p>
        </p:txBody>
      </p:sp>
    </p:spTree>
    <p:extLst>
      <p:ext uri="{BB962C8B-B14F-4D97-AF65-F5344CB8AC3E}">
        <p14:creationId xmlns:p14="http://schemas.microsoft.com/office/powerpoint/2010/main" val="139921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50884" y="960283"/>
            <a:ext cx="8394588" cy="727690"/>
          </a:xfrm>
        </p:spPr>
        <p:txBody>
          <a:bodyPr/>
          <a:lstStyle/>
          <a:p>
            <a:pPr algn="just">
              <a:defRPr/>
            </a:pPr>
            <a:r>
              <a:rPr lang="fr-FR" sz="2000" b="1" i="0" u="none" strike="noStrike" cap="none" spc="0">
                <a:solidFill>
                  <a:schemeClr val="tx1"/>
                </a:solidFill>
                <a:latin typeface="+mj-lt"/>
                <a:ea typeface="+mj-ea"/>
                <a:cs typeface="+mj-cs"/>
              </a:rPr>
              <a:t>Exemple 3 : des compétences fragiles dans les champs liés à la compréhension mais satisfaisantes dans les champs linguistiques</a:t>
            </a:r>
            <a:endParaRPr sz="2200"/>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397879"/>
            <a:ext cx="6249987" cy="421993"/>
          </a:xfrm>
          <a:prstGeom prst="rect">
            <a:avLst/>
          </a:prstGeom>
        </p:spPr>
        <p:txBody>
          <a:bodyPr lIns="0" tIns="0" rIns="0" bIns="0">
            <a:normAutofit/>
          </a:bodyPr>
          <a:lstStyle>
            <a:lvl1pPr>
              <a:defRPr sz="1800" b="1" i="0">
                <a:solidFill>
                  <a:srgbClr val="879AC6"/>
                </a:solidFill>
              </a:defRPr>
            </a:lvl1pPr>
          </a:lstStyle>
          <a:p>
            <a:pPr>
              <a:defRPr/>
            </a:pPr>
            <a:r>
              <a:t>Profils et pistes</a:t>
            </a:r>
          </a:p>
        </p:txBody>
      </p:sp>
      <p:sp>
        <p:nvSpPr>
          <p:cNvPr id="7" name="Espace réservé du texte 10"/>
          <p:cNvSpPr>
            <a:spLocks noGrp="1"/>
          </p:cNvSpPr>
          <p:nvPr>
            <p:ph type="body" sz="quarter" idx="12" hasCustomPrompt="1"/>
          </p:nvPr>
        </p:nvSpPr>
        <p:spPr bwMode="auto">
          <a:xfrm flipV="1">
            <a:off x="1439863" y="1717821"/>
            <a:ext cx="6250023" cy="45720"/>
          </a:xfrm>
          <a:prstGeom prst="rect">
            <a:avLst/>
          </a:prstGeom>
        </p:spPr>
        <p:txBody>
          <a:bodyPr lIns="0" tIns="0" rIns="0" bIns="0">
            <a:noAutofit/>
          </a:bodyPr>
          <a:lstStyle>
            <a:lvl1pPr>
              <a:defRPr sz="1050" b="1" i="0">
                <a:solidFill>
                  <a:schemeClr val="tx1"/>
                </a:solidFill>
              </a:defRPr>
            </a:lvl1pPr>
          </a:lstStyle>
          <a:p>
            <a:pPr>
              <a:defRPr/>
            </a:pP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218259" y="1763541"/>
            <a:ext cx="8801582" cy="2773100"/>
          </a:xfrm>
          <a:prstGeom prst="rect">
            <a:avLst/>
          </a:prstGeom>
          <a:noFill/>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lgn="just">
              <a:buClr>
                <a:schemeClr val="tx1"/>
              </a:buClr>
              <a:buSzPct val="100000"/>
              <a:buFont typeface="Wingdings"/>
              <a:buChar char="Ø"/>
              <a:defRPr/>
            </a:pPr>
            <a:r>
              <a:rPr lang="fr-FR" sz="1150" b="1" i="0" u="none" strike="noStrike" cap="none" spc="0">
                <a:solidFill>
                  <a:schemeClr val="tx1"/>
                </a:solidFill>
                <a:latin typeface="+mn-lt"/>
                <a:ea typeface="+mn-ea"/>
                <a:cs typeface="+mn-cs"/>
              </a:rPr>
              <a:t> Un écueil à contourner :</a:t>
            </a:r>
            <a:endParaRPr sz="1150" b="1" i="0" u="none" strike="noStrike" cap="none" spc="0">
              <a:solidFill>
                <a:schemeClr val="tx1"/>
              </a:solidFill>
              <a:latin typeface="+mn-lt"/>
              <a:ea typeface="+mn-ea"/>
              <a:cs typeface="+mn-cs"/>
            </a:endParaRPr>
          </a:p>
          <a:p>
            <a:pPr marL="0" indent="0" algn="just">
              <a:buClr>
                <a:schemeClr val="tx1"/>
              </a:buClr>
              <a:buSzPct val="100000"/>
              <a:buFont typeface="Wingdings"/>
              <a:buNone/>
              <a:defRPr/>
            </a:pPr>
            <a:r>
              <a:rPr lang="fr-FR" sz="1150" b="0" i="0" u="none" strike="noStrike" cap="none" spc="0">
                <a:solidFill>
                  <a:schemeClr val="tx1"/>
                </a:solidFill>
                <a:latin typeface="+mn-lt"/>
                <a:ea typeface="+mn-ea"/>
                <a:cs typeface="+mn-cs"/>
              </a:rPr>
              <a:t>une certaine "invisibilisation" des difficultés, a </a:t>
            </a:r>
            <a:r>
              <a:rPr lang="fr-FR" sz="1150" b="0" i="1" u="none" strike="noStrike" cap="none" spc="0">
                <a:solidFill>
                  <a:schemeClr val="tx1"/>
                </a:solidFill>
                <a:latin typeface="+mn-lt"/>
                <a:ea typeface="+mn-ea"/>
                <a:cs typeface="+mn-cs"/>
              </a:rPr>
              <a:t>fortiori </a:t>
            </a:r>
            <a:r>
              <a:rPr lang="fr-FR" sz="1150" b="0" i="0" u="none" strike="noStrike" cap="none" spc="0">
                <a:solidFill>
                  <a:schemeClr val="tx1"/>
                </a:solidFill>
                <a:latin typeface="+mn-lt"/>
                <a:ea typeface="+mn-ea"/>
                <a:cs typeface="+mn-cs"/>
              </a:rPr>
              <a:t>en début d'année.</a:t>
            </a:r>
            <a:endParaRPr sz="1150" b="0" i="0" u="none" strike="noStrike" cap="none" spc="0">
              <a:solidFill>
                <a:schemeClr val="tx1"/>
              </a:solidFill>
              <a:latin typeface="+mn-lt"/>
              <a:ea typeface="+mn-ea"/>
              <a:cs typeface="+mn-cs"/>
            </a:endParaRPr>
          </a:p>
          <a:p>
            <a:pPr algn="just">
              <a:buClr>
                <a:schemeClr val="tx1"/>
              </a:buClr>
              <a:buSzPct val="100000"/>
              <a:buFont typeface="Wingdings"/>
              <a:buChar char="Ø"/>
              <a:defRPr/>
            </a:pPr>
            <a:r>
              <a:rPr lang="fr-FR" sz="1150" b="1" i="0" u="none" strike="noStrike" cap="none" spc="0">
                <a:solidFill>
                  <a:schemeClr val="tx1"/>
                </a:solidFill>
                <a:latin typeface="+mn-lt"/>
                <a:ea typeface="+mn-ea"/>
                <a:cs typeface="+mn-cs"/>
              </a:rPr>
              <a:t> Point de vigilance pour l'étude de la langue : </a:t>
            </a:r>
            <a:endParaRPr sz="1150" b="1" i="0" u="none" strike="noStrike" cap="none" spc="0">
              <a:solidFill>
                <a:schemeClr val="tx1"/>
              </a:solidFill>
              <a:latin typeface="+mn-lt"/>
              <a:ea typeface="+mn-ea"/>
              <a:cs typeface="+mn-cs"/>
            </a:endParaRPr>
          </a:p>
          <a:p>
            <a:pPr marL="0" indent="0" algn="just">
              <a:buClr>
                <a:schemeClr val="tx1"/>
              </a:buClr>
              <a:buSzPct val="100000"/>
              <a:buFont typeface="Wingdings"/>
              <a:buNone/>
              <a:defRPr/>
            </a:pPr>
            <a:r>
              <a:rPr lang="fr-FR" sz="1150" b="0" i="0" u="none" strike="noStrike" cap="none" spc="0">
                <a:solidFill>
                  <a:schemeClr val="tx1"/>
                </a:solidFill>
                <a:latin typeface="+mn-lt"/>
                <a:ea typeface="+mn-ea"/>
                <a:cs typeface="+mn-cs"/>
              </a:rPr>
              <a:t>la maîtrise des c</a:t>
            </a:r>
            <a:r>
              <a:rPr lang="fr-FR" sz="1150" b="0" i="1" u="none" strike="noStrike" cap="none" spc="0">
                <a:solidFill>
                  <a:schemeClr val="tx1"/>
                </a:solidFill>
                <a:latin typeface="+mn-lt"/>
                <a:ea typeface="+mn-ea"/>
                <a:cs typeface="+mn-cs"/>
              </a:rPr>
              <a:t>onnaissances linguistiques </a:t>
            </a:r>
            <a:r>
              <a:rPr lang="fr-FR" sz="1150" b="0" i="0" u="none" strike="noStrike" cap="none" spc="0">
                <a:solidFill>
                  <a:schemeClr val="tx1"/>
                </a:solidFill>
                <a:latin typeface="+mn-lt"/>
                <a:ea typeface="+mn-ea"/>
                <a:cs typeface="+mn-cs"/>
              </a:rPr>
              <a:t>ne garantit pas la maîtrise des c</a:t>
            </a:r>
            <a:r>
              <a:rPr lang="fr-FR" sz="1150" b="0" i="1" u="none" strike="noStrike" cap="none" spc="0">
                <a:solidFill>
                  <a:schemeClr val="tx1"/>
                </a:solidFill>
                <a:latin typeface="+mn-lt"/>
                <a:ea typeface="+mn-ea"/>
                <a:cs typeface="+mn-cs"/>
              </a:rPr>
              <a:t>ompétences linguistiques.</a:t>
            </a:r>
            <a:endParaRPr lang="fr-FR" sz="1150" b="0" i="0" u="none" strike="noStrike" cap="none" spc="0">
              <a:solidFill>
                <a:schemeClr val="tx1"/>
              </a:solidFill>
              <a:latin typeface="+mn-lt"/>
              <a:ea typeface="+mn-ea"/>
              <a:cs typeface="+mn-cs"/>
            </a:endParaRPr>
          </a:p>
          <a:p>
            <a:pPr algn="just">
              <a:buClr>
                <a:schemeClr val="tx1"/>
              </a:buClr>
              <a:buSzPct val="100000"/>
              <a:buFont typeface="Wingdings"/>
              <a:buChar char="Ø"/>
              <a:defRPr/>
            </a:pPr>
            <a:r>
              <a:rPr lang="fr-FR" sz="1150" b="1" i="0" u="none" strike="noStrike" cap="none" spc="0">
                <a:solidFill>
                  <a:schemeClr val="tx1"/>
                </a:solidFill>
                <a:latin typeface="+mn-lt"/>
                <a:ea typeface="+mn-ea"/>
                <a:cs typeface="+mn-cs"/>
              </a:rPr>
              <a:t> Point de vigilance pour l'enseignement de la compréhension :</a:t>
            </a:r>
            <a:endParaRPr sz="1150" b="0" i="0" u="none" strike="noStrike" cap="none" spc="0">
              <a:solidFill>
                <a:schemeClr val="bg2"/>
              </a:solidFill>
              <a:latin typeface="+mn-lt"/>
              <a:ea typeface="+mn-ea"/>
              <a:cs typeface="+mn-cs"/>
            </a:endParaRPr>
          </a:p>
          <a:p>
            <a:pPr marL="0" indent="0" algn="just">
              <a:buClr>
                <a:schemeClr val="tx1"/>
              </a:buClr>
              <a:buSzPct val="100000"/>
              <a:buFontTx/>
              <a:buNone/>
              <a:defRPr/>
            </a:pPr>
            <a:r>
              <a:rPr lang="fr-FR" sz="1150" b="0" i="0" u="none" strike="noStrike" cap="none" spc="0">
                <a:solidFill>
                  <a:schemeClr val="tx1"/>
                </a:solidFill>
                <a:latin typeface="+mn-lt"/>
                <a:ea typeface="+mn-ea"/>
                <a:cs typeface="+mn-cs"/>
              </a:rPr>
              <a:t>Observer plus finement s'il existe des différences entre la compréhension du </a:t>
            </a:r>
            <a:r>
              <a:rPr lang="fr-FR" sz="1150" b="0" i="1" u="none" strike="noStrike" cap="none" spc="0">
                <a:solidFill>
                  <a:schemeClr val="tx1"/>
                </a:solidFill>
                <a:latin typeface="+mn-lt"/>
                <a:ea typeface="+mn-ea"/>
                <a:cs typeface="+mn-cs"/>
              </a:rPr>
              <a:t>texte littéraire</a:t>
            </a:r>
            <a:r>
              <a:rPr lang="fr-FR" sz="1150" b="0" i="0" u="none" strike="noStrike" cap="none" spc="0">
                <a:solidFill>
                  <a:schemeClr val="tx1"/>
                </a:solidFill>
                <a:latin typeface="+mn-lt"/>
                <a:ea typeface="+mn-ea"/>
                <a:cs typeface="+mn-cs"/>
              </a:rPr>
              <a:t> et du </a:t>
            </a:r>
            <a:r>
              <a:rPr lang="fr-FR" sz="1150" b="0" i="1" u="none" strike="noStrike" cap="none" spc="0">
                <a:solidFill>
                  <a:schemeClr val="tx1"/>
                </a:solidFill>
                <a:latin typeface="+mn-lt"/>
                <a:ea typeface="+mn-ea"/>
                <a:cs typeface="+mn-cs"/>
              </a:rPr>
              <a:t>document composite</a:t>
            </a:r>
            <a:r>
              <a:rPr lang="fr-FR" sz="1150" b="0" i="0" u="none" strike="noStrike" cap="none" spc="0">
                <a:solidFill>
                  <a:schemeClr val="tx1"/>
                </a:solidFill>
                <a:latin typeface="+mn-lt"/>
                <a:ea typeface="+mn-ea"/>
                <a:cs typeface="+mn-cs"/>
              </a:rPr>
              <a:t> </a:t>
            </a:r>
          </a:p>
          <a:p>
            <a:pPr marL="0" indent="0" algn="just">
              <a:buClr>
                <a:schemeClr val="tx1"/>
              </a:buClr>
              <a:buSzPct val="100000"/>
              <a:buFontTx/>
              <a:buNone/>
              <a:defRPr/>
            </a:pPr>
            <a:r>
              <a:rPr lang="fr-FR" sz="1150" b="0" i="0" u="none" strike="noStrike" cap="none" spc="0">
                <a:solidFill>
                  <a:schemeClr val="tx1"/>
                </a:solidFill>
                <a:latin typeface="+mn-lt"/>
                <a:ea typeface="+mn-ea"/>
                <a:cs typeface="+mn-cs"/>
              </a:rPr>
              <a:t>	- le fonctionnement des inférences diffère </a:t>
            </a:r>
          </a:p>
          <a:p>
            <a:pPr marL="0" indent="0" algn="just">
              <a:buClr>
                <a:schemeClr val="tx1"/>
              </a:buClr>
              <a:buSzPct val="100000"/>
              <a:buFontTx/>
              <a:buNone/>
              <a:defRPr/>
            </a:pPr>
            <a:r>
              <a:rPr lang="fr-FR" sz="1150" b="0" i="0" u="none" strike="noStrike" cap="none" spc="0">
                <a:solidFill>
                  <a:schemeClr val="tx1"/>
                </a:solidFill>
                <a:latin typeface="+mn-lt"/>
                <a:ea typeface="+mn-ea"/>
                <a:cs typeface="+mn-cs"/>
              </a:rPr>
              <a:t>	- dans le document composite, la complémentarité des informations à sélectionner dans le texte documentaire et les autres ressources constitue un implicite à lever pour devenir ensuite un objet d'enseignement explicite.</a:t>
            </a:r>
            <a:endParaRPr sz="1150" b="0" i="0" u="none" strike="noStrike" cap="none" spc="0">
              <a:solidFill>
                <a:schemeClr val="tx1"/>
              </a:solidFill>
              <a:latin typeface="+mn-lt"/>
              <a:ea typeface="+mn-ea"/>
              <a:cs typeface="+mn-cs"/>
            </a:endParaRPr>
          </a:p>
          <a:p>
            <a:pPr algn="just">
              <a:buClr>
                <a:schemeClr val="tx1"/>
              </a:buClr>
              <a:buSzPct val="100000"/>
              <a:buFont typeface="Wingdings"/>
              <a:buChar char="Ø"/>
              <a:defRPr/>
            </a:pPr>
            <a:r>
              <a:rPr lang="fr-FR" sz="1150" b="1" i="0" u="none" strike="noStrike" cap="none" spc="0">
                <a:solidFill>
                  <a:schemeClr val="tx1"/>
                </a:solidFill>
                <a:latin typeface="+mn-lt"/>
                <a:ea typeface="+mn-ea"/>
                <a:cs typeface="+mn-cs"/>
              </a:rPr>
              <a:t> Un enjeu d'enseignement :</a:t>
            </a:r>
            <a:endParaRPr sz="1150" b="1" i="0" u="none" strike="noStrike" cap="none" spc="0">
              <a:solidFill>
                <a:schemeClr val="tx1"/>
              </a:solidFill>
              <a:latin typeface="+mn-lt"/>
              <a:ea typeface="+mn-ea"/>
              <a:cs typeface="+mn-cs"/>
            </a:endParaRPr>
          </a:p>
          <a:p>
            <a:pPr marL="0" indent="0" algn="just">
              <a:buClr>
                <a:schemeClr val="tx1"/>
              </a:buClr>
              <a:buSzPct val="100000"/>
              <a:buFontTx/>
              <a:buNone/>
              <a:defRPr/>
            </a:pPr>
            <a:r>
              <a:rPr lang="fr-FR" sz="1150" b="0" i="0" u="none" strike="noStrike" cap="none" spc="0">
                <a:solidFill>
                  <a:schemeClr val="tx1"/>
                </a:solidFill>
                <a:latin typeface="+mn-lt"/>
                <a:ea typeface="+mn-ea"/>
                <a:cs typeface="+mn-cs"/>
              </a:rPr>
              <a:t>Former des lecteurs littéraciés ET des lecteurs lettrés.</a:t>
            </a:r>
            <a:endParaRPr sz="1150" b="0" i="0" u="none" strike="noStrike" cap="none" spc="0">
              <a:solidFill>
                <a:schemeClr val="tx1"/>
              </a:solidFill>
              <a:latin typeface="+mn-lt"/>
              <a:ea typeface="+mn-ea"/>
              <a:cs typeface="+mn-cs"/>
            </a:endParaRPr>
          </a:p>
          <a:p>
            <a:pPr marL="0" indent="0" algn="just">
              <a:buClr>
                <a:schemeClr val="tx1"/>
              </a:buClr>
              <a:buSzPct val="100000"/>
              <a:buFontTx/>
              <a:buNone/>
              <a:defRPr/>
            </a:pPr>
            <a:endParaRPr lang="fr-FR" sz="1050" b="0" i="0" u="none" strike="noStrike" cap="none" spc="0">
              <a:solidFill>
                <a:schemeClr val="tx1"/>
              </a:solidFill>
              <a:latin typeface="Arial"/>
              <a:ea typeface="Arial"/>
              <a:cs typeface="Arial"/>
            </a:endParaRPr>
          </a:p>
        </p:txBody>
      </p:sp>
    </p:spTree>
    <p:extLst>
      <p:ext uri="{BB962C8B-B14F-4D97-AF65-F5344CB8AC3E}">
        <p14:creationId xmlns:p14="http://schemas.microsoft.com/office/powerpoint/2010/main" val="43341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1439862" y="4416136"/>
            <a:ext cx="9144000" cy="283388"/>
          </a:xfrm>
        </p:spPr>
        <p:txBody>
          <a:bodyPr/>
          <a:lstStyle/>
          <a:p>
            <a:pPr algn="r">
              <a:defRPr/>
            </a:pPr>
            <a:r>
              <a:rPr sz="900" b="0" i="0" u="none">
                <a:solidFill>
                  <a:srgbClr val="000000"/>
                </a:solidFill>
                <a:latin typeface="Arial"/>
                <a:ea typeface="Arial"/>
                <a:cs typeface="Arial"/>
              </a:rPr>
              <a:t>2021 –Evaluation nationale de début de 6ème–Français–Présentation d’items et échelles de </a:t>
            </a:r>
            <a:br>
              <a:rPr sz="900" b="0" i="0" u="none">
                <a:solidFill>
                  <a:srgbClr val="000000"/>
                </a:solidFill>
                <a:latin typeface="Arial"/>
                <a:ea typeface="Arial"/>
                <a:cs typeface="Arial"/>
              </a:rPr>
            </a:br>
            <a:r>
              <a:rPr sz="900" b="0" i="0" u="none">
                <a:solidFill>
                  <a:srgbClr val="000000"/>
                </a:solidFill>
                <a:latin typeface="Arial"/>
                <a:ea typeface="Arial"/>
                <a:cs typeface="Arial"/>
              </a:rPr>
              <a:t>compétences</a:t>
            </a:r>
            <a:r>
              <a:rPr lang="fr-FR" sz="900">
                <a:solidFill>
                  <a:prstClr val="black">
                    <a:tint val="75000"/>
                  </a:prstClr>
                </a:solidFill>
              </a:rPr>
              <a:t> - </a:t>
            </a:r>
            <a:r>
              <a:rPr lang="fr-FR" sz="900" b="1" i="0" u="none" strike="noStrike" cap="none" spc="0">
                <a:solidFill>
                  <a:prstClr val="black">
                    <a:tint val="75000"/>
                  </a:prstClr>
                </a:solidFill>
                <a:latin typeface="Arial"/>
                <a:ea typeface="Arial"/>
                <a:cs typeface="Arial"/>
              </a:rPr>
              <a:t>https://eduscol.education.fr/document/11435/download</a:t>
            </a:r>
            <a:endParaRPr/>
          </a:p>
        </p:txBody>
      </p:sp>
      <p:sp>
        <p:nvSpPr>
          <p:cNvPr id="5" name="Espace réservé du texte 3"/>
          <p:cNvSpPr>
            <a:spLocks noGrp="1"/>
          </p:cNvSpPr>
          <p:nvPr>
            <p:ph type="body" sz="quarter" idx="11"/>
          </p:nvPr>
        </p:nvSpPr>
        <p:spPr bwMode="auto">
          <a:xfrm>
            <a:off x="1439863" y="627534"/>
            <a:ext cx="6249987" cy="576063"/>
          </a:xfrm>
        </p:spPr>
        <p:txBody>
          <a:bodyPr/>
          <a:lstStyle/>
          <a:p>
            <a:pPr>
              <a:defRPr/>
            </a:pPr>
            <a:r>
              <a:rPr sz="1800" b="1" i="0" u="none">
                <a:solidFill>
                  <a:srgbClr val="879AC6"/>
                </a:solidFill>
                <a:latin typeface="Arial"/>
                <a:ea typeface="Arial"/>
                <a:cs typeface="Arial"/>
              </a:rPr>
              <a:t>Principes et enjeux</a:t>
            </a:r>
            <a:endParaRPr/>
          </a:p>
        </p:txBody>
      </p:sp>
      <p:sp>
        <p:nvSpPr>
          <p:cNvPr id="6" name="Espace réservé du texte 5"/>
          <p:cNvSpPr>
            <a:spLocks noGrp="1"/>
          </p:cNvSpPr>
          <p:nvPr>
            <p:ph type="body" sz="quarter" idx="16"/>
          </p:nvPr>
        </p:nvSpPr>
        <p:spPr bwMode="auto"/>
        <p:txBody>
          <a:bodyPr/>
          <a:lstStyle/>
          <a:p>
            <a:pPr>
              <a:defRPr/>
            </a:pPr>
            <a:endParaRPr lang="fr-FR"/>
          </a:p>
        </p:txBody>
      </p:sp>
      <p:sp>
        <p:nvSpPr>
          <p:cNvPr id="7" name="Espace réservé du texte 35"/>
          <p:cNvSpPr>
            <a:spLocks noGrp="1"/>
          </p:cNvSpPr>
          <p:nvPr>
            <p:ph type="body" sz="quarter" idx="19" hasCustomPrompt="1"/>
          </p:nvPr>
        </p:nvSpPr>
        <p:spPr bwMode="auto">
          <a:xfrm>
            <a:off x="1439862" y="1810940"/>
            <a:ext cx="6249987" cy="2022674"/>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defRPr/>
            </a:pPr>
            <a:endParaRPr/>
          </a:p>
        </p:txBody>
      </p:sp>
      <p:pic>
        <p:nvPicPr>
          <p:cNvPr id="8" name="Image 7"/>
          <p:cNvPicPr>
            <a:picLocks noChangeAspect="1"/>
          </p:cNvPicPr>
          <p:nvPr/>
        </p:nvPicPr>
        <p:blipFill>
          <a:blip r:embed="rId3"/>
          <a:stretch/>
        </p:blipFill>
        <p:spPr bwMode="auto">
          <a:xfrm>
            <a:off x="1373700" y="1125681"/>
            <a:ext cx="7223220" cy="2587471"/>
          </a:xfrm>
          <a:prstGeom prst="rect">
            <a:avLst/>
          </a:prstGeom>
        </p:spPr>
      </p:pic>
      <p:sp>
        <p:nvSpPr>
          <p:cNvPr id="9" name="Rectangle 8"/>
          <p:cNvSpPr/>
          <p:nvPr/>
        </p:nvSpPr>
        <p:spPr bwMode="auto">
          <a:xfrm>
            <a:off x="1653904" y="3904462"/>
            <a:ext cx="2149028" cy="32274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000"/>
              <a:t>- </a:t>
            </a:r>
            <a:r>
              <a:rPr sz="1000" b="1"/>
              <a:t>4. Fluence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4" y="352920"/>
            <a:ext cx="6904597" cy="365795"/>
          </a:xfrm>
          <a:prstGeom prst="rect">
            <a:avLst/>
          </a:prstGeom>
          <a:noFill/>
        </p:spPr>
        <p:txBody>
          <a:bodyPr wrap="square" rtlCol="0">
            <a:spAutoFit/>
          </a:bodyPr>
          <a:lstStyle/>
          <a:p>
            <a:pPr>
              <a:defRPr/>
            </a:pPr>
            <a:r>
              <a:rPr lang="fr-FR" sz="1800" b="0" i="0" u="none" strike="noStrike" cap="none" spc="0">
                <a:solidFill>
                  <a:srgbClr val="7030A0"/>
                </a:solidFill>
                <a:latin typeface="+mn-lt"/>
                <a:ea typeface="+mn-ea"/>
                <a:cs typeface="+mn-cs"/>
              </a:rPr>
              <a:t>Profils et pistes</a:t>
            </a:r>
            <a:endParaRPr>
              <a:solidFill>
                <a:srgbClr val="7030A0"/>
              </a:solidFill>
            </a:endParaRPr>
          </a:p>
        </p:txBody>
      </p:sp>
      <p:sp>
        <p:nvSpPr>
          <p:cNvPr id="7" name="ZoneTexte 1"/>
          <p:cNvSpPr/>
          <p:nvPr/>
        </p:nvSpPr>
        <p:spPr bwMode="auto">
          <a:xfrm>
            <a:off x="1187623" y="771549"/>
            <a:ext cx="6913343" cy="579155"/>
          </a:xfrm>
          <a:prstGeom prst="rect">
            <a:avLst/>
          </a:prstGeom>
          <a:noFill/>
        </p:spPr>
        <p:txBody>
          <a:bodyPr wrap="square" rtlCol="0">
            <a:spAutoFit/>
          </a:bodyPr>
          <a:lstStyle/>
          <a:p>
            <a:pPr>
              <a:defRPr/>
            </a:pPr>
            <a:r>
              <a:rPr lang="fr-FR" sz="1600" b="1" dirty="0"/>
              <a:t>4.4. Exemple 4 : des compétences satisfaisantes dans l’ensemble des champs</a:t>
            </a:r>
            <a:endParaRPr dirty="0"/>
          </a:p>
        </p:txBody>
      </p:sp>
      <p:pic>
        <p:nvPicPr>
          <p:cNvPr id="8" name="Image 6" descr="Résultats évaluations 6A.pdf - Adobe Acrobat Reader DC"/>
          <p:cNvPicPr>
            <a:picLocks noChangeAspect="1"/>
          </p:cNvPicPr>
          <p:nvPr/>
        </p:nvPicPr>
        <p:blipFill>
          <a:blip r:embed="rId2"/>
          <a:srcRect l="6250" t="17622" r="9584"/>
          <a:stretch/>
        </p:blipFill>
        <p:spPr bwMode="auto">
          <a:xfrm>
            <a:off x="1273166" y="1347614"/>
            <a:ext cx="6994533" cy="3685473"/>
          </a:xfrm>
          <a:prstGeom prst="rect">
            <a:avLst/>
          </a:prstGeom>
        </p:spPr>
      </p:pic>
      <p:sp>
        <p:nvSpPr>
          <p:cNvPr id="9" name="ZoneTexte 7"/>
          <p:cNvSpPr/>
          <p:nvPr/>
        </p:nvSpPr>
        <p:spPr bwMode="auto">
          <a:xfrm flipV="1">
            <a:off x="1547663" y="2310005"/>
            <a:ext cx="6266495" cy="45720"/>
          </a:xfrm>
          <a:prstGeom prst="rect">
            <a:avLst/>
          </a:prstGeom>
          <a:noFill/>
        </p:spPr>
        <p:txBody>
          <a:bodyPr wrap="square" rtlCol="0">
            <a:noAutofit/>
          </a:bodyPr>
          <a:lstStyle/>
          <a:p>
            <a:pPr>
              <a:defRPr/>
            </a:pPr>
            <a:endParaRPr/>
          </a:p>
        </p:txBody>
      </p:sp>
    </p:spTree>
    <p:extLst>
      <p:ext uri="{BB962C8B-B14F-4D97-AF65-F5344CB8AC3E}">
        <p14:creationId xmlns:p14="http://schemas.microsoft.com/office/powerpoint/2010/main" val="156036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3"/>
          <p:cNvSpPr>
            <a:spLocks noGrp="1"/>
          </p:cNvSpPr>
          <p:nvPr>
            <p:ph type="body" sz="quarter" idx="11"/>
          </p:nvPr>
        </p:nvSpPr>
        <p:spPr bwMode="auto">
          <a:xfrm>
            <a:off x="1439864" y="627534"/>
            <a:ext cx="6249987" cy="576064"/>
          </a:xfrm>
        </p:spPr>
        <p:txBody>
          <a:bodyPr/>
          <a:lstStyle/>
          <a:p>
            <a:pPr>
              <a:defRPr/>
            </a:pPr>
            <a:r>
              <a:rPr lang="fr-FR"/>
              <a:t>Profils et pistes</a:t>
            </a:r>
            <a:endParaRPr/>
          </a:p>
        </p:txBody>
      </p:sp>
      <p:sp>
        <p:nvSpPr>
          <p:cNvPr id="6" name="Espace réservé du texte 4"/>
          <p:cNvSpPr>
            <a:spLocks noGrp="1"/>
          </p:cNvSpPr>
          <p:nvPr>
            <p:ph type="body" sz="quarter" idx="12"/>
          </p:nvPr>
        </p:nvSpPr>
        <p:spPr bwMode="auto">
          <a:xfrm>
            <a:off x="1447006" y="1121297"/>
            <a:ext cx="6249987" cy="459907"/>
          </a:xfrm>
        </p:spPr>
        <p:txBody>
          <a:bodyPr>
            <a:noAutofit/>
          </a:bodyPr>
          <a:lstStyle/>
          <a:p>
            <a:pPr algn="just">
              <a:defRPr/>
            </a:pPr>
            <a:r>
              <a:rPr lang="fr-FR" sz="1600" b="1" i="0" u="none" strike="noStrike" cap="none" spc="0">
                <a:solidFill>
                  <a:schemeClr val="tx1"/>
                </a:solidFill>
                <a:latin typeface="+mn-lt"/>
                <a:ea typeface="+mn-ea"/>
                <a:cs typeface="+mn-cs"/>
              </a:rPr>
              <a:t>Exemple 4 : des compétences satisfaisantes dans l’ensemble des champs</a:t>
            </a:r>
            <a:endParaRPr sz="1600"/>
          </a:p>
        </p:txBody>
      </p:sp>
      <p:sp>
        <p:nvSpPr>
          <p:cNvPr id="7" name="Espace réservé du texte 5"/>
          <p:cNvSpPr>
            <a:spLocks noGrp="1"/>
          </p:cNvSpPr>
          <p:nvPr>
            <p:ph type="body" sz="quarter" idx="16"/>
          </p:nvPr>
        </p:nvSpPr>
        <p:spPr bwMode="auto"/>
        <p:txBody>
          <a:bodyPr/>
          <a:lstStyle/>
          <a:p>
            <a:pPr>
              <a:defRPr/>
            </a:pPr>
            <a:endParaRPr lang="fr-FR"/>
          </a:p>
        </p:txBody>
      </p:sp>
      <p:sp>
        <p:nvSpPr>
          <p:cNvPr id="8" name="Espace réservé du texte 6"/>
          <p:cNvSpPr>
            <a:spLocks noGrp="1"/>
          </p:cNvSpPr>
          <p:nvPr>
            <p:ph type="body" sz="quarter" idx="19"/>
          </p:nvPr>
        </p:nvSpPr>
        <p:spPr bwMode="auto">
          <a:xfrm>
            <a:off x="857278" y="1707652"/>
            <a:ext cx="7571772" cy="2736303"/>
          </a:xfrm>
        </p:spPr>
        <p:txBody>
          <a:bodyPr/>
          <a:lstStyle/>
          <a:p>
            <a:pPr algn="just">
              <a:buFont typeface="Wingdings" panose="05000000000000000000" pitchFamily="2" charset="2"/>
              <a:buChar char="Ø"/>
              <a:defRPr/>
            </a:pPr>
            <a:r>
              <a:rPr lang="fr-FR" sz="1400" dirty="0"/>
              <a:t> </a:t>
            </a:r>
            <a:r>
              <a:rPr sz="1400" dirty="0" err="1"/>
              <a:t>Afin</a:t>
            </a:r>
            <a:r>
              <a:rPr sz="1400" dirty="0"/>
              <a:t> de </a:t>
            </a:r>
            <a:r>
              <a:rPr sz="1400" dirty="0" err="1"/>
              <a:t>poursuivre</a:t>
            </a:r>
            <a:r>
              <a:rPr sz="1400" dirty="0"/>
              <a:t> les </a:t>
            </a:r>
            <a:r>
              <a:rPr sz="1400" dirty="0" err="1"/>
              <a:t>apprentissages</a:t>
            </a:r>
            <a:r>
              <a:rPr sz="1400" dirty="0"/>
              <a:t>, </a:t>
            </a:r>
            <a:r>
              <a:rPr sz="1400" dirty="0" err="1"/>
              <a:t>il</a:t>
            </a:r>
            <a:r>
              <a:rPr sz="1400" dirty="0"/>
              <a:t> </a:t>
            </a:r>
            <a:r>
              <a:rPr sz="1400" dirty="0" err="1"/>
              <a:t>est</a:t>
            </a:r>
            <a:r>
              <a:rPr sz="1400" dirty="0"/>
              <a:t> possible de </a:t>
            </a:r>
            <a:r>
              <a:rPr sz="1400" dirty="0" err="1"/>
              <a:t>mettre</a:t>
            </a:r>
            <a:r>
              <a:rPr sz="1400" dirty="0"/>
              <a:t> </a:t>
            </a:r>
            <a:r>
              <a:rPr sz="1400" dirty="0" err="1"/>
              <a:t>en</a:t>
            </a:r>
            <a:r>
              <a:rPr sz="1400" dirty="0"/>
              <a:t> perspective les </a:t>
            </a:r>
            <a:r>
              <a:rPr sz="1400" dirty="0" err="1"/>
              <a:t>résultats</a:t>
            </a:r>
            <a:r>
              <a:rPr sz="1400" dirty="0"/>
              <a:t> </a:t>
            </a:r>
            <a:r>
              <a:rPr sz="1400" dirty="0" err="1"/>
              <a:t>obtenus</a:t>
            </a:r>
            <a:r>
              <a:rPr sz="1400" dirty="0"/>
              <a:t> </a:t>
            </a:r>
            <a:r>
              <a:rPr sz="1400" dirty="0" err="1"/>
              <a:t>lors</a:t>
            </a:r>
            <a:r>
              <a:rPr sz="1400" dirty="0"/>
              <a:t> des </a:t>
            </a:r>
            <a:r>
              <a:rPr sz="1400" dirty="0" err="1"/>
              <a:t>évaluations</a:t>
            </a:r>
            <a:r>
              <a:rPr sz="1400" dirty="0"/>
              <a:t> </a:t>
            </a:r>
            <a:r>
              <a:rPr sz="1400" dirty="0" err="1"/>
              <a:t>d'entrée</a:t>
            </a:r>
            <a:r>
              <a:rPr sz="1400" dirty="0"/>
              <a:t> </a:t>
            </a:r>
            <a:r>
              <a:rPr sz="1400" dirty="0" err="1"/>
              <a:t>en</a:t>
            </a:r>
            <a:r>
              <a:rPr sz="1400" dirty="0"/>
              <a:t> </a:t>
            </a:r>
            <a:r>
              <a:rPr sz="1400" dirty="0" err="1"/>
              <a:t>sixième</a:t>
            </a:r>
            <a:r>
              <a:rPr sz="1400" dirty="0"/>
              <a:t> et les </a:t>
            </a:r>
            <a:r>
              <a:rPr sz="1400" b="1" dirty="0" err="1"/>
              <a:t>attendus</a:t>
            </a:r>
            <a:r>
              <a:rPr sz="1400" b="1" dirty="0"/>
              <a:t> de fin de cycle 3.</a:t>
            </a:r>
            <a:endParaRPr lang="fr-FR" sz="1400" b="1" dirty="0"/>
          </a:p>
          <a:p>
            <a:pPr algn="just">
              <a:buFont typeface="Wingdings" panose="05000000000000000000" pitchFamily="2" charset="2"/>
              <a:buChar char="Ø"/>
              <a:defRPr/>
            </a:pPr>
            <a:endParaRPr sz="1400" b="1" dirty="0"/>
          </a:p>
          <a:p>
            <a:pPr algn="just">
              <a:buFont typeface="Wingdings" panose="05000000000000000000" pitchFamily="2" charset="2"/>
              <a:buChar char="Ø"/>
              <a:defRPr/>
            </a:pPr>
            <a:r>
              <a:rPr lang="fr-FR" sz="1400" dirty="0"/>
              <a:t> </a:t>
            </a:r>
            <a:r>
              <a:rPr sz="1400" dirty="0" err="1"/>
              <a:t>Ainsi</a:t>
            </a:r>
            <a:r>
              <a:rPr sz="1400" dirty="0"/>
              <a:t>, </a:t>
            </a:r>
            <a:r>
              <a:rPr sz="1400" dirty="0" err="1"/>
              <a:t>dans</a:t>
            </a:r>
            <a:r>
              <a:rPr sz="1400" dirty="0"/>
              <a:t> </a:t>
            </a:r>
            <a:r>
              <a:rPr sz="1400" dirty="0" err="1"/>
              <a:t>l'exemple</a:t>
            </a:r>
            <a:r>
              <a:rPr sz="1400" dirty="0"/>
              <a:t> </a:t>
            </a:r>
            <a:r>
              <a:rPr sz="1400" dirty="0" err="1"/>
              <a:t>proposé</a:t>
            </a:r>
            <a:r>
              <a:rPr sz="1400" dirty="0"/>
              <a:t>, </a:t>
            </a:r>
            <a:r>
              <a:rPr sz="1400" dirty="0" err="1"/>
              <a:t>l'étude</a:t>
            </a:r>
            <a:r>
              <a:rPr sz="1400" dirty="0"/>
              <a:t> de la langue </a:t>
            </a:r>
            <a:r>
              <a:rPr sz="1400" dirty="0" err="1"/>
              <a:t>comme</a:t>
            </a:r>
            <a:r>
              <a:rPr sz="1400" dirty="0"/>
              <a:t> </a:t>
            </a:r>
            <a:r>
              <a:rPr sz="1400" dirty="0" err="1"/>
              <a:t>l'orthographe</a:t>
            </a:r>
            <a:r>
              <a:rPr sz="1400" dirty="0"/>
              <a:t> </a:t>
            </a:r>
            <a:r>
              <a:rPr sz="1400" dirty="0" err="1"/>
              <a:t>sont</a:t>
            </a:r>
            <a:r>
              <a:rPr sz="1400" dirty="0"/>
              <a:t> </a:t>
            </a:r>
            <a:r>
              <a:rPr sz="1400" dirty="0" err="1"/>
              <a:t>parfaitement</a:t>
            </a:r>
            <a:r>
              <a:rPr sz="1400" dirty="0"/>
              <a:t> </a:t>
            </a:r>
            <a:r>
              <a:rPr sz="1400" dirty="0" err="1"/>
              <a:t>réussies</a:t>
            </a:r>
            <a:r>
              <a:rPr sz="1400" dirty="0"/>
              <a:t> ; </a:t>
            </a:r>
            <a:r>
              <a:rPr sz="1400" dirty="0" err="1"/>
              <a:t>l'enjeu</a:t>
            </a:r>
            <a:r>
              <a:rPr sz="1400" dirty="0"/>
              <a:t> </a:t>
            </a:r>
            <a:r>
              <a:rPr sz="1400" dirty="0" err="1"/>
              <a:t>est</a:t>
            </a:r>
            <a:r>
              <a:rPr sz="1400" dirty="0"/>
              <a:t> </a:t>
            </a:r>
            <a:r>
              <a:rPr sz="1400" dirty="0" err="1"/>
              <a:t>donc</a:t>
            </a:r>
            <a:r>
              <a:rPr sz="1400" dirty="0"/>
              <a:t> de mobiliser </a:t>
            </a:r>
            <a:r>
              <a:rPr sz="1400" dirty="0" err="1"/>
              <a:t>ces</a:t>
            </a:r>
            <a:r>
              <a:rPr sz="1400" dirty="0"/>
              <a:t> acquis </a:t>
            </a:r>
            <a:r>
              <a:rPr sz="1400" dirty="0" err="1"/>
              <a:t>en</a:t>
            </a:r>
            <a:r>
              <a:rPr sz="1400" dirty="0"/>
              <a:t> </a:t>
            </a:r>
            <a:r>
              <a:rPr sz="1400" dirty="0" err="1"/>
              <a:t>fonction</a:t>
            </a:r>
            <a:r>
              <a:rPr sz="1400" dirty="0"/>
              <a:t> des </a:t>
            </a:r>
            <a:r>
              <a:rPr sz="1400" dirty="0" err="1"/>
              <a:t>attendus</a:t>
            </a:r>
            <a:r>
              <a:rPr sz="1400" dirty="0"/>
              <a:t> </a:t>
            </a:r>
            <a:r>
              <a:rPr sz="1400" dirty="0" err="1"/>
              <a:t>suivants</a:t>
            </a:r>
            <a:r>
              <a:rPr sz="1400" dirty="0"/>
              <a:t> de fin de cycle 3 pour la </a:t>
            </a:r>
            <a:r>
              <a:rPr sz="1400" dirty="0" err="1"/>
              <a:t>partie</a:t>
            </a:r>
            <a:r>
              <a:rPr sz="1400" dirty="0"/>
              <a:t> "</a:t>
            </a:r>
            <a:r>
              <a:rPr sz="1400" dirty="0" err="1"/>
              <a:t>comprendre</a:t>
            </a:r>
            <a:r>
              <a:rPr sz="1400" dirty="0"/>
              <a:t> le </a:t>
            </a:r>
            <a:r>
              <a:rPr sz="1400" dirty="0" err="1"/>
              <a:t>fonctionnement</a:t>
            </a:r>
            <a:r>
              <a:rPr sz="1400" dirty="0"/>
              <a:t> de la langue" : </a:t>
            </a:r>
            <a:r>
              <a:rPr lang="fr-FR" sz="1400" b="0" i="1" u="none" strike="noStrike" cap="none" spc="0" dirty="0">
                <a:solidFill>
                  <a:schemeClr val="tx1"/>
                </a:solidFill>
              </a:rPr>
              <a:t>"en rédaction dans des contextes variés, maîtriser les accords dans le GN (...) et le GV"</a:t>
            </a:r>
            <a:r>
              <a:rPr lang="fr-FR" sz="1400" b="0" i="0" u="none" strike="noStrike" cap="none" spc="0" dirty="0">
                <a:solidFill>
                  <a:schemeClr val="tx1"/>
                </a:solidFill>
              </a:rPr>
              <a:t>. </a:t>
            </a:r>
          </a:p>
          <a:p>
            <a:pPr marL="0" indent="0" algn="just">
              <a:buNone/>
              <a:defRPr/>
            </a:pPr>
            <a:r>
              <a:rPr lang="fr-FR" sz="1400" dirty="0"/>
              <a:t>→ </a:t>
            </a:r>
            <a:r>
              <a:rPr lang="fr-FR" sz="1400" b="1" i="0" u="none" strike="noStrike" cap="none" spc="0" dirty="0">
                <a:solidFill>
                  <a:schemeClr val="tx1"/>
                </a:solidFill>
              </a:rPr>
              <a:t>Cela suppose d'organiser sa séquence non pas en adossant quasi systématiquement la langue aux textes, mais au travail de l'écrit. </a:t>
            </a:r>
            <a:r>
              <a:rPr lang="fr-FR" sz="1400" b="0" i="0" u="none" strike="noStrike" cap="none" spc="0" dirty="0">
                <a:solidFill>
                  <a:schemeClr val="tx1"/>
                </a:solidFill>
              </a:rPr>
              <a:t>Cette démarche également peut s'appliquer à l'orthographe (vigilance orthographique), comme au travail sur le lexique.</a:t>
            </a:r>
            <a:endParaRPr sz="1400" b="0" i="0" u="none" strike="noStrike" cap="none" spc="0" dirty="0">
              <a:solidFill>
                <a:schemeClr val="tx1"/>
              </a:solidFill>
            </a:endParaRPr>
          </a:p>
        </p:txBody>
      </p:sp>
    </p:spTree>
    <p:extLst>
      <p:ext uri="{BB962C8B-B14F-4D97-AF65-F5344CB8AC3E}">
        <p14:creationId xmlns:p14="http://schemas.microsoft.com/office/powerpoint/2010/main" val="2546471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2550" b="1" i="0" u="none" strike="noStrike" cap="none" spc="0" dirty="0">
                <a:solidFill>
                  <a:schemeClr val="tx1"/>
                </a:solidFill>
                <a:latin typeface="+mn-lt"/>
                <a:ea typeface="+mn-ea"/>
                <a:cs typeface="+mn-cs"/>
              </a:rPr>
              <a:t>Exemple 4 : des compétences satisfaisantes dans l’ensemble des champs</a:t>
            </a:r>
            <a:endParaRPr dirty="0"/>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735805"/>
            <a:ext cx="6249987" cy="164195"/>
          </a:xfrm>
          <a:prstGeom prst="rect">
            <a:avLst/>
          </a:prstGeom>
        </p:spPr>
        <p:txBody>
          <a:bodyPr lIns="0" tIns="0" rIns="0" bIns="0">
            <a:normAutofit fontScale="70000" lnSpcReduction="20000"/>
          </a:bodyPr>
          <a:lstStyle>
            <a:lvl1pPr>
              <a:defRPr sz="1800" b="1" i="0">
                <a:solidFill>
                  <a:srgbClr val="879AC6"/>
                </a:solidFill>
              </a:defRPr>
            </a:lvl1pPr>
          </a:lstStyle>
          <a:p>
            <a:pPr>
              <a:defRPr/>
            </a:pPr>
            <a:endParaRPr dirty="0"/>
          </a:p>
        </p:txBody>
      </p:sp>
      <p:sp>
        <p:nvSpPr>
          <p:cNvPr id="7" name="Espace réservé du texte 10"/>
          <p:cNvSpPr>
            <a:spLocks noGrp="1"/>
          </p:cNvSpPr>
          <p:nvPr>
            <p:ph type="body" sz="quarter" idx="12" hasCustomPrompt="1"/>
          </p:nvPr>
        </p:nvSpPr>
        <p:spPr bwMode="auto">
          <a:xfrm>
            <a:off x="1439863" y="1557765"/>
            <a:ext cx="6249987" cy="161582"/>
          </a:xfrm>
          <a:prstGeom prst="rect">
            <a:avLst/>
          </a:prstGeom>
        </p:spPr>
        <p:txBody>
          <a:bodyPr lIns="0" tIns="0" rIns="0" bIns="0">
            <a:spAutoFit/>
          </a:bodyPr>
          <a:lstStyle>
            <a:lvl1pPr>
              <a:defRPr sz="1050" b="1" i="0">
                <a:solidFill>
                  <a:schemeClr val="tx1"/>
                </a:solidFill>
              </a:defRPr>
            </a:lvl1pPr>
          </a:lstStyle>
          <a:p>
            <a:pPr>
              <a:defRPr/>
            </a:pP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94292" y="1810941"/>
            <a:ext cx="6249987" cy="2496739"/>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lgn="just">
              <a:buFont typeface="Wingdings" panose="05000000000000000000" pitchFamily="2" charset="2"/>
              <a:buChar char="Ø"/>
              <a:defRPr/>
            </a:pPr>
            <a:r>
              <a:rPr lang="fr-FR" sz="1400" b="0" i="0" u="none" strike="noStrike" cap="none" spc="0" dirty="0">
                <a:solidFill>
                  <a:schemeClr val="tx1"/>
                </a:solidFill>
                <a:latin typeface="+mn-lt"/>
                <a:ea typeface="+mn-ea"/>
                <a:cs typeface="+mn-cs"/>
              </a:rPr>
              <a:t> Bien davantage, l'étude de la langue et l'orthographe servent les compétences d'écriture qui ne sont pas mobilisées dans les évaluations nationales. Les attendus de fin de cycle pour l'écriture sont les suivants : </a:t>
            </a:r>
            <a:r>
              <a:rPr lang="fr-FR" sz="1400" b="0" i="1" u="none" strike="noStrike" cap="none" spc="0" dirty="0">
                <a:solidFill>
                  <a:schemeClr val="tx1"/>
                </a:solidFill>
                <a:latin typeface="+mn-lt"/>
                <a:ea typeface="+mn-ea"/>
                <a:cs typeface="+mn-cs"/>
              </a:rPr>
              <a:t>"écrire un texte d'une à deux pages" et "Après révision, obtenir un texte organisé et cohérent (...) respectant les régularités orthographiques étudiées au cours du cycle". </a:t>
            </a:r>
            <a:r>
              <a:rPr lang="fr-FR" sz="1400" b="0" i="0" u="none" strike="noStrike" cap="none" spc="0" dirty="0">
                <a:solidFill>
                  <a:schemeClr val="tx1"/>
                </a:solidFill>
                <a:latin typeface="+mn-lt"/>
                <a:ea typeface="+mn-ea"/>
                <a:cs typeface="+mn-cs"/>
              </a:rPr>
              <a:t>Cet objectif nécessite de </a:t>
            </a:r>
            <a:r>
              <a:rPr lang="fr-FR" sz="1400" b="1" i="0" u="none" strike="noStrike" cap="none" spc="0" dirty="0">
                <a:solidFill>
                  <a:schemeClr val="tx1"/>
                </a:solidFill>
                <a:latin typeface="+mn-lt"/>
                <a:ea typeface="+mn-ea"/>
                <a:cs typeface="+mn-cs"/>
              </a:rPr>
              <a:t>faire écrire à chaque cours </a:t>
            </a:r>
            <a:r>
              <a:rPr lang="fr-FR" sz="1400" b="0" i="0" u="none" strike="noStrike" cap="none" spc="0" dirty="0">
                <a:solidFill>
                  <a:schemeClr val="tx1"/>
                </a:solidFill>
                <a:latin typeface="+mn-lt"/>
                <a:ea typeface="+mn-ea"/>
                <a:cs typeface="+mn-cs"/>
              </a:rPr>
              <a:t>(écrits de réception, d'interprétation), la trace écrite n'étant pas la copie par l'élève de la synthèse d'une lecture du texte, laquelle synthèse peut prendre la forme d'un bilan de savoirs ; t</a:t>
            </a:r>
            <a:r>
              <a:rPr lang="fr-FR" sz="1400" b="1" i="0" u="none" strike="noStrike" cap="none" spc="0" dirty="0">
                <a:solidFill>
                  <a:schemeClr val="tx1"/>
                </a:solidFill>
                <a:latin typeface="+mn-lt"/>
                <a:ea typeface="+mn-ea"/>
                <a:cs typeface="+mn-cs"/>
              </a:rPr>
              <a:t>ravailler le brouillon</a:t>
            </a:r>
            <a:r>
              <a:rPr lang="fr-FR" sz="1400" b="0" i="0" u="none" strike="noStrike" cap="none" spc="0" dirty="0">
                <a:solidFill>
                  <a:schemeClr val="tx1"/>
                </a:solidFill>
                <a:latin typeface="+mn-lt"/>
                <a:ea typeface="+mn-ea"/>
                <a:cs typeface="+mn-cs"/>
              </a:rPr>
              <a:t> ; </a:t>
            </a:r>
            <a:r>
              <a:rPr lang="fr-FR" sz="1400" b="1" i="0" u="none" strike="noStrike" cap="none" spc="0" dirty="0">
                <a:solidFill>
                  <a:schemeClr val="tx1"/>
                </a:solidFill>
                <a:latin typeface="+mn-lt"/>
                <a:ea typeface="+mn-ea"/>
                <a:cs typeface="+mn-cs"/>
              </a:rPr>
              <a:t>mettre en place des rituels</a:t>
            </a:r>
            <a:r>
              <a:rPr lang="fr-FR" sz="1400" b="0" i="0" u="none" strike="noStrike" cap="none" spc="0" dirty="0">
                <a:solidFill>
                  <a:schemeClr val="tx1"/>
                </a:solidFill>
                <a:latin typeface="+mn-lt"/>
                <a:ea typeface="+mn-ea"/>
                <a:cs typeface="+mn-cs"/>
              </a:rPr>
              <a:t> (phrase du jour, jogging d'écriture).</a:t>
            </a:r>
            <a:endParaRPr sz="1400" b="0" i="0" u="none" strike="noStrike" cap="none" spc="0" dirty="0">
              <a:solidFill>
                <a:schemeClr val="tx1"/>
              </a:solidFill>
              <a:latin typeface="+mn-lt"/>
              <a:ea typeface="+mn-ea"/>
              <a:cs typeface="+mn-cs"/>
            </a:endParaRPr>
          </a:p>
          <a:p>
            <a:pPr marL="0" indent="0">
              <a:buClr>
                <a:schemeClr val="tx1"/>
              </a:buClr>
              <a:buSzPct val="100000"/>
              <a:buFontTx/>
              <a:buNone/>
              <a:defRPr/>
            </a:pPr>
            <a:r>
              <a:rPr lang="fr-FR" sz="1050" b="0" i="0" u="none" strike="noStrike" cap="none" spc="0" dirty="0">
                <a:solidFill>
                  <a:schemeClr val="tx1"/>
                </a:solidFill>
                <a:latin typeface="+mn-lt"/>
                <a:ea typeface="+mn-ea"/>
                <a:cs typeface="+mn-cs"/>
              </a:rPr>
              <a:t>. </a:t>
            </a:r>
            <a:endParaRPr lang="fr-FR" sz="1050" b="0" i="0" u="none" strike="noStrike" cap="none" spc="0" dirty="0">
              <a:solidFill>
                <a:schemeClr val="tx1"/>
              </a:solidFill>
              <a:latin typeface="Arial"/>
              <a:ea typeface="Arial"/>
              <a:cs typeface="Arial"/>
            </a:endParaRPr>
          </a:p>
          <a:p>
            <a:pPr marL="0" indent="0">
              <a:buClr>
                <a:schemeClr val="tx1"/>
              </a:buClr>
              <a:buSzPct val="100000"/>
              <a:buFontTx/>
              <a:buNone/>
              <a:defRPr/>
            </a:pPr>
            <a:endParaRPr lang="fr-FR" sz="1050" b="0" i="0" u="none" strike="noStrike" cap="none" spc="0" dirty="0">
              <a:solidFill>
                <a:schemeClr val="tx1"/>
              </a:solidFill>
              <a:latin typeface="Arial"/>
              <a:ea typeface="Arial"/>
              <a:cs typeface="Arial"/>
            </a:endParaRPr>
          </a:p>
          <a:p>
            <a:pPr marL="0" indent="0">
              <a:buClr>
                <a:schemeClr val="tx1"/>
              </a:buClr>
              <a:buSzPct val="100000"/>
              <a:buFontTx/>
              <a:buNone/>
              <a:defRPr/>
            </a:pPr>
            <a:endParaRPr lang="fr-FR" sz="1050" i="0" dirty="0"/>
          </a:p>
        </p:txBody>
      </p:sp>
    </p:spTree>
    <p:extLst>
      <p:ext uri="{BB962C8B-B14F-4D97-AF65-F5344CB8AC3E}">
        <p14:creationId xmlns:p14="http://schemas.microsoft.com/office/powerpoint/2010/main" val="972048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6" y="352922"/>
            <a:ext cx="6904384" cy="369332"/>
          </a:xfrm>
          <a:prstGeom prst="rect">
            <a:avLst/>
          </a:prstGeom>
          <a:noFill/>
        </p:spPr>
        <p:txBody>
          <a:bodyPr wrap="square" rtlCol="0">
            <a:spAutoFit/>
          </a:bodyPr>
          <a:lstStyle/>
          <a:p>
            <a:pPr>
              <a:defRPr/>
            </a:pPr>
            <a:r>
              <a:rPr lang="fr-FR" b="1">
                <a:solidFill>
                  <a:schemeClr val="tx2">
                    <a:lumMod val="40000"/>
                    <a:lumOff val="60000"/>
                  </a:schemeClr>
                </a:solidFill>
              </a:rPr>
              <a:t>Ressources</a:t>
            </a:r>
            <a:endParaRPr/>
          </a:p>
        </p:txBody>
      </p:sp>
      <p:sp>
        <p:nvSpPr>
          <p:cNvPr id="7" name="Rectangle 6"/>
          <p:cNvSpPr/>
          <p:nvPr/>
        </p:nvSpPr>
        <p:spPr bwMode="auto">
          <a:xfrm>
            <a:off x="1115614" y="1321593"/>
            <a:ext cx="7143748" cy="360984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200" b="0" i="0" u="none" dirty="0">
                <a:solidFill>
                  <a:srgbClr val="000000"/>
                </a:solidFill>
                <a:latin typeface="Arial"/>
                <a:ea typeface="Arial"/>
                <a:cs typeface="Arial"/>
              </a:rPr>
              <a:t>— </a:t>
            </a:r>
            <a:r>
              <a:rPr sz="1400" b="1" i="0" u="none" dirty="0">
                <a:solidFill>
                  <a:srgbClr val="000000"/>
                </a:solidFill>
                <a:latin typeface="Arial"/>
                <a:ea typeface="Arial"/>
                <a:cs typeface="Arial"/>
              </a:rPr>
              <a:t>Lecture, </a:t>
            </a:r>
            <a:r>
              <a:rPr sz="1400" b="1" i="0" u="none" dirty="0" err="1">
                <a:solidFill>
                  <a:srgbClr val="000000"/>
                </a:solidFill>
                <a:latin typeface="Arial"/>
                <a:ea typeface="Arial"/>
                <a:cs typeface="Arial"/>
              </a:rPr>
              <a:t>compréhension</a:t>
            </a:r>
            <a:endParaRPr dirty="0"/>
          </a:p>
          <a:p>
            <a:pPr>
              <a:defRPr/>
            </a:pPr>
            <a:endParaRPr sz="1400" b="1" i="0" u="none" dirty="0">
              <a:solidFill>
                <a:srgbClr val="000000"/>
              </a:solidFill>
              <a:latin typeface="Arial"/>
              <a:ea typeface="Arial"/>
              <a:cs typeface="Arial"/>
            </a:endParaRPr>
          </a:p>
          <a:p>
            <a:pPr>
              <a:defRPr/>
            </a:pPr>
            <a:endParaRPr sz="1400" b="1" i="0" u="none" dirty="0">
              <a:solidFill>
                <a:srgbClr val="000000"/>
              </a:solidFill>
              <a:latin typeface="Arial"/>
              <a:ea typeface="Arial"/>
              <a:cs typeface="Arial"/>
            </a:endParaRPr>
          </a:p>
          <a:p>
            <a:pPr>
              <a:defRPr/>
            </a:pPr>
            <a:endParaRPr sz="1400" b="1" i="0" u="none" dirty="0">
              <a:solidFill>
                <a:srgbClr val="000000"/>
              </a:solidFill>
              <a:latin typeface="Arial"/>
              <a:ea typeface="Arial"/>
              <a:cs typeface="Arial"/>
            </a:endParaRPr>
          </a:p>
          <a:p>
            <a:pPr>
              <a:defRPr/>
            </a:pPr>
            <a:endParaRPr sz="800" b="1" i="0" u="none" dirty="0">
              <a:solidFill>
                <a:srgbClr val="00B050"/>
              </a:solidFill>
              <a:latin typeface="Arial"/>
              <a:ea typeface="Arial"/>
              <a:cs typeface="Arial"/>
            </a:endParaRPr>
          </a:p>
          <a:p>
            <a:pPr marL="171450" indent="-171450">
              <a:buFont typeface="Wingdings" panose="05000000000000000000" pitchFamily="2" charset="2"/>
              <a:buChar char="v"/>
              <a:defRPr/>
            </a:pPr>
            <a:r>
              <a:rPr sz="1200" b="0" i="0" u="none" dirty="0">
                <a:solidFill>
                  <a:srgbClr val="00B050"/>
                </a:solidFill>
                <a:latin typeface="Arial"/>
                <a:ea typeface="Arial"/>
                <a:cs typeface="Arial"/>
              </a:rPr>
              <a:t>   </a:t>
            </a:r>
            <a:r>
              <a:rPr sz="1200" b="1" i="0" u="none" dirty="0" err="1">
                <a:solidFill>
                  <a:srgbClr val="00B050"/>
                </a:solidFill>
                <a:latin typeface="Arial"/>
                <a:ea typeface="Arial"/>
                <a:cs typeface="Arial"/>
              </a:rPr>
              <a:t>L’attention</a:t>
            </a:r>
            <a:endParaRPr dirty="0"/>
          </a:p>
          <a:p>
            <a:pPr>
              <a:defRPr/>
            </a:pPr>
            <a:endParaRPr sz="1200" b="1" i="0" u="none" dirty="0">
              <a:solidFill>
                <a:srgbClr val="000000"/>
              </a:solidFill>
              <a:latin typeface="Arial"/>
              <a:ea typeface="Arial"/>
              <a:cs typeface="Arial"/>
            </a:endParaRPr>
          </a:p>
          <a:p>
            <a:pPr lvl="1">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Jean-Philippe </a:t>
            </a:r>
            <a:r>
              <a:rPr sz="1200" b="0" i="0" u="none" dirty="0" err="1">
                <a:solidFill>
                  <a:srgbClr val="000000"/>
                </a:solidFill>
                <a:latin typeface="Arial"/>
                <a:ea typeface="Arial"/>
                <a:cs typeface="Arial"/>
              </a:rPr>
              <a:t>Lachaux,</a:t>
            </a:r>
            <a:r>
              <a:rPr sz="1200" b="0" i="1" u="none" dirty="0" err="1">
                <a:solidFill>
                  <a:srgbClr val="000000"/>
                </a:solidFill>
                <a:latin typeface="Arial"/>
                <a:ea typeface="Arial"/>
                <a:cs typeface="Arial"/>
              </a:rPr>
              <a:t>L’attention</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ça</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s’apprend</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Canopé</a:t>
            </a:r>
            <a:r>
              <a:rPr sz="1200" b="0" i="0" u="none" dirty="0">
                <a:solidFill>
                  <a:srgbClr val="000000"/>
                </a:solidFill>
                <a:latin typeface="Arial"/>
                <a:ea typeface="Arial"/>
                <a:cs typeface="Arial"/>
              </a:rPr>
              <a:t>-MDL, 2020</a:t>
            </a:r>
            <a:endParaRPr dirty="0"/>
          </a:p>
          <a:p>
            <a:pPr>
              <a:defRPr/>
            </a:pPr>
            <a:endParaRPr sz="1200" b="0" i="0" u="none" dirty="0">
              <a:solidFill>
                <a:srgbClr val="000000"/>
              </a:solidFill>
              <a:latin typeface="Arial"/>
              <a:ea typeface="Arial"/>
              <a:cs typeface="Arial"/>
            </a:endParaRPr>
          </a:p>
          <a:p>
            <a:pPr lvl="1">
              <a:defRPr/>
            </a:pPr>
            <a:r>
              <a:rPr lang="fr-FR" sz="1200" b="0" i="0" u="none" strike="noStrike" cap="none" spc="0" dirty="0">
                <a:solidFill>
                  <a:srgbClr val="000000"/>
                </a:solidFill>
                <a:latin typeface="Abyssinica SIL"/>
                <a:ea typeface="Abyssinica SIL"/>
                <a:cs typeface="Abyssinica SIL"/>
              </a:rPr>
              <a:t>➭ </a:t>
            </a:r>
            <a:r>
              <a:rPr sz="1200" b="0" i="0" u="sng" dirty="0">
                <a:solidFill>
                  <a:srgbClr val="000000"/>
                </a:solidFill>
                <a:latin typeface="Arial"/>
                <a:ea typeface="Arial"/>
                <a:cs typeface="Arial"/>
                <a:hlinkClick r:id="rId2" tooltip="https://www.cortex-mag.net/cerveau-attentif-dynamique-lattention/"/>
              </a:rPr>
              <a:t>https://www.cortex-mag.net/cerveau-attentif-dynamique-lattention/</a:t>
            </a:r>
            <a:endParaRPr sz="1200" b="0" i="0" u="none" dirty="0">
              <a:solidFill>
                <a:srgbClr val="000000"/>
              </a:solidFill>
              <a:latin typeface="Arial"/>
              <a:ea typeface="Arial"/>
              <a:cs typeface="Arial"/>
            </a:endParaRPr>
          </a:p>
          <a:p>
            <a:pPr>
              <a:defRPr/>
            </a:pPr>
            <a:endParaRPr sz="1200" b="0" i="0" u="none" dirty="0">
              <a:solidFill>
                <a:srgbClr val="000000"/>
              </a:solidFill>
              <a:latin typeface="Arial"/>
              <a:ea typeface="Arial"/>
              <a:cs typeface="Arial"/>
            </a:endParaRPr>
          </a:p>
          <a:p>
            <a:pPr>
              <a:defRPr/>
            </a:pPr>
            <a:endParaRPr sz="1200" b="0" i="0" u="none" dirty="0">
              <a:solidFill>
                <a:srgbClr val="000000"/>
              </a:solidFill>
              <a:latin typeface="Arial"/>
              <a:ea typeface="Arial"/>
              <a:cs typeface="Arial"/>
            </a:endParaRPr>
          </a:p>
          <a:p>
            <a:pPr>
              <a:defRPr/>
            </a:pPr>
            <a:r>
              <a:rPr sz="1200" b="0" i="0" u="none" dirty="0">
                <a:solidFill>
                  <a:srgbClr val="000000"/>
                </a:solidFill>
                <a:latin typeface="Arial"/>
                <a:ea typeface="Arial"/>
                <a:cs typeface="Arial"/>
              </a:rPr>
              <a:t>  </a:t>
            </a:r>
            <a:endParaRPr sz="1200" b="1" i="0" u="none" dirty="0">
              <a:solidFill>
                <a:srgbClr val="000000"/>
              </a:solidFill>
              <a:latin typeface="Arial"/>
              <a:ea typeface="Arial"/>
              <a:cs typeface="Arial"/>
            </a:endParaRPr>
          </a:p>
        </p:txBody>
      </p:sp>
    </p:spTree>
    <p:extLst>
      <p:ext uri="{BB962C8B-B14F-4D97-AF65-F5344CB8AC3E}">
        <p14:creationId xmlns:p14="http://schemas.microsoft.com/office/powerpoint/2010/main" val="827500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5" y="352921"/>
            <a:ext cx="6904383" cy="369331"/>
          </a:xfrm>
          <a:prstGeom prst="rect">
            <a:avLst/>
          </a:prstGeom>
          <a:noFill/>
        </p:spPr>
        <p:txBody>
          <a:bodyPr wrap="square" rtlCol="0">
            <a:spAutoFit/>
          </a:bodyPr>
          <a:lstStyle/>
          <a:p>
            <a:pPr>
              <a:defRPr/>
            </a:pPr>
            <a:r>
              <a:rPr lang="fr-FR" b="1">
                <a:solidFill>
                  <a:schemeClr val="tx2">
                    <a:lumMod val="40000"/>
                    <a:lumOff val="60000"/>
                  </a:schemeClr>
                </a:solidFill>
              </a:rPr>
              <a:t>Ressources</a:t>
            </a:r>
            <a:endParaRPr/>
          </a:p>
        </p:txBody>
      </p:sp>
      <p:sp>
        <p:nvSpPr>
          <p:cNvPr id="7" name="Rectangle 6"/>
          <p:cNvSpPr/>
          <p:nvPr/>
        </p:nvSpPr>
        <p:spPr bwMode="auto">
          <a:xfrm>
            <a:off x="1070264" y="722252"/>
            <a:ext cx="7462176" cy="400973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5750" indent="-285750">
              <a:buFont typeface="Wingdings" panose="05000000000000000000" pitchFamily="2" charset="2"/>
              <a:buChar char="v"/>
              <a:defRPr/>
            </a:pPr>
            <a:r>
              <a:rPr lang="fr-FR" sz="1800" b="0" i="0" u="none" strike="noStrike" cap="none" spc="0" dirty="0">
                <a:solidFill>
                  <a:srgbClr val="00B050"/>
                </a:solidFill>
                <a:latin typeface="Arial"/>
                <a:ea typeface="Arial"/>
                <a:cs typeface="Arial"/>
              </a:rPr>
              <a:t> </a:t>
            </a:r>
            <a:r>
              <a:rPr lang="fr-FR" sz="1200" b="0" i="0" u="none" strike="noStrike" cap="none" spc="0" dirty="0">
                <a:solidFill>
                  <a:srgbClr val="00B050"/>
                </a:solidFill>
                <a:latin typeface="Arial"/>
                <a:ea typeface="Arial"/>
                <a:cs typeface="Arial"/>
              </a:rPr>
              <a:t> </a:t>
            </a:r>
            <a:r>
              <a:rPr lang="fr-FR" sz="1200" b="1" i="0" u="none" strike="noStrike" cap="none" spc="0" dirty="0">
                <a:solidFill>
                  <a:srgbClr val="00B050"/>
                </a:solidFill>
                <a:latin typeface="Arial"/>
                <a:ea typeface="Arial"/>
                <a:cs typeface="Arial"/>
              </a:rPr>
              <a:t>La fluence</a:t>
            </a:r>
            <a:endParaRPr sz="1200" b="1" i="0" u="none" strike="noStrike" cap="none" spc="0" dirty="0">
              <a:solidFill>
                <a:srgbClr val="00B050"/>
              </a:solidFill>
              <a:latin typeface="Arial"/>
              <a:ea typeface="Arial"/>
              <a:cs typeface="Arial"/>
            </a:endParaRPr>
          </a:p>
          <a:p>
            <a:pPr>
              <a:defRPr/>
            </a:pPr>
            <a:endParaRPr lang="fr-FR" sz="1200" b="1" i="0" u="none" strike="noStrike" cap="none" spc="0"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lang="fr-FR" sz="1200" b="0" i="0" u="none" strike="noStrike" cap="none" spc="0" dirty="0">
                <a:solidFill>
                  <a:srgbClr val="000000"/>
                </a:solidFill>
                <a:latin typeface="Arial"/>
                <a:ea typeface="Arial"/>
                <a:cs typeface="Arial"/>
              </a:rPr>
              <a:t>Fiche </a:t>
            </a:r>
            <a:r>
              <a:rPr lang="fr-FR" sz="1200" b="0" i="0" u="none" strike="noStrike" cap="none" spc="0" dirty="0" err="1">
                <a:solidFill>
                  <a:srgbClr val="000000"/>
                </a:solidFill>
                <a:latin typeface="Arial"/>
                <a:ea typeface="Arial"/>
                <a:cs typeface="Arial"/>
              </a:rPr>
              <a:t>Dgesco</a:t>
            </a:r>
            <a:r>
              <a:rPr lang="fr-FR" sz="1200" b="0" i="0" u="none" strike="noStrike" cap="none" spc="0" dirty="0">
                <a:solidFill>
                  <a:srgbClr val="000000"/>
                </a:solidFill>
                <a:latin typeface="Arial"/>
                <a:ea typeface="Arial"/>
                <a:cs typeface="Arial"/>
              </a:rPr>
              <a:t> « Travailler la fluence »: </a:t>
            </a:r>
            <a:r>
              <a:rPr lang="fr-FR" sz="1200" b="0" i="0" u="sng" strike="noStrike" cap="none" spc="0" dirty="0">
                <a:solidFill>
                  <a:srgbClr val="000000"/>
                </a:solidFill>
                <a:latin typeface="Arial"/>
                <a:ea typeface="Arial"/>
                <a:cs typeface="Arial"/>
                <a:hlinkClick r:id="rId2" tooltip="https://cache.media.eduscol.education.fr/file/6eme/81/4/EV19_C3_Francais_Fluence-comprehension_1308814.pdf"/>
              </a:rPr>
              <a:t>https://cache.media.eduscol.education.fr/file/6eme/81/4/EV19_C3_Francais_Fluence-comprehension_1308814.pdf</a:t>
            </a:r>
            <a:endParaRPr lang="fr-FR" sz="1200" b="0" i="0" u="sng" strike="noStrike" cap="none" spc="0" dirty="0">
              <a:solidFill>
                <a:srgbClr val="000000"/>
              </a:solidFill>
              <a:latin typeface="Arial"/>
              <a:ea typeface="Arial"/>
              <a:cs typeface="Arial"/>
            </a:endParaRPr>
          </a:p>
          <a:p>
            <a:pPr>
              <a:defRPr/>
            </a:pPr>
            <a:endParaRPr lang="fr-FR" sz="1200" b="0" i="0" u="none" strike="noStrike" cap="none" spc="0"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lang="fr-FR" sz="1200" b="0" i="0" u="none" strike="noStrike" cap="none" spc="0" dirty="0">
                <a:solidFill>
                  <a:srgbClr val="000000"/>
                </a:solidFill>
                <a:latin typeface="Arial"/>
                <a:ea typeface="Arial"/>
                <a:cs typeface="Arial"/>
              </a:rPr>
              <a:t>Laboratoire Cognisciences, Grenoble: </a:t>
            </a:r>
            <a:r>
              <a:rPr lang="fr-FR" sz="1200" b="0" i="0" u="sng" strike="noStrike" cap="none" spc="0" dirty="0">
                <a:solidFill>
                  <a:srgbClr val="000000"/>
                </a:solidFill>
                <a:latin typeface="Arial"/>
                <a:ea typeface="Arial"/>
                <a:cs typeface="Arial"/>
                <a:hlinkClick r:id="rId3" tooltip="http://www.cognisciences.com/accueil/outils/article/e-l-fe-evaluation-de-la-lecture-en-fluence"/>
              </a:rPr>
              <a:t>http://www.cognisciences.com/accueil/outils/article/e-l-fe-evaluation-de-la-lecture-en-fluence#formulaire_formidable-3</a:t>
            </a:r>
            <a:endParaRPr lang="fr-FR" sz="1200" b="0" i="0" u="sng" strike="noStrike" cap="none" spc="0" dirty="0">
              <a:solidFill>
                <a:srgbClr val="000000"/>
              </a:solidFill>
              <a:latin typeface="Arial"/>
              <a:ea typeface="Arial"/>
              <a:cs typeface="Arial"/>
            </a:endParaRPr>
          </a:p>
          <a:p>
            <a:pPr>
              <a:defRPr/>
            </a:pPr>
            <a:endParaRPr lang="fr-FR" sz="1200" b="0" i="0" u="none" strike="noStrike" cap="none" spc="0"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lang="fr-FR" sz="1200" b="0" i="0" u="none" strike="noStrike" cap="none" spc="0" dirty="0">
                <a:solidFill>
                  <a:srgbClr val="000000"/>
                </a:solidFill>
                <a:latin typeface="Arial"/>
                <a:ea typeface="Arial"/>
                <a:cs typeface="Arial"/>
              </a:rPr>
              <a:t>Académie de Strasbourg: </a:t>
            </a:r>
            <a:r>
              <a:rPr lang="fr-FR" sz="1200" b="0" i="0" u="sng" strike="noStrike" cap="none" spc="0" dirty="0">
                <a:solidFill>
                  <a:srgbClr val="000000"/>
                </a:solidFill>
                <a:latin typeface="Arial"/>
                <a:ea typeface="Arial"/>
                <a:cs typeface="Arial"/>
                <a:hlinkClick r:id="rId4" tooltip="http://www.ac-strasbourg.fr/pedagogie/lettres/eleves-en-difficulte/dossier-dyslexie/3eme-partie-fluence-et-dechiffrage/"/>
              </a:rPr>
              <a:t>http://www.ac-strasbourg.fr/pedagogie/lettres/eleves-en-difficulte/dossier-dyslexie/3eme-partie-fluence-et-dechiffrage/</a:t>
            </a:r>
            <a:r>
              <a:rPr lang="fr-FR" sz="1200" b="0" i="0" u="none" strike="noStrike" cap="none" spc="0" dirty="0">
                <a:solidFill>
                  <a:srgbClr val="000000"/>
                </a:solidFill>
                <a:latin typeface="Arial"/>
                <a:ea typeface="Arial"/>
                <a:cs typeface="Arial"/>
              </a:rPr>
              <a:t> ; </a:t>
            </a:r>
            <a:r>
              <a:rPr lang="fr-FR" sz="1200" b="0" i="0" u="sng" strike="noStrike" cap="none" spc="0" dirty="0">
                <a:solidFill>
                  <a:srgbClr val="000000"/>
                </a:solidFill>
                <a:latin typeface="Arial"/>
                <a:ea typeface="Arial"/>
                <a:cs typeface="Arial"/>
                <a:hlinkClick r:id="rId5" tooltip="https://www.ac-strasbourg.fr/fileadmin/pedagogie/lettres/Dossier_dyslexie_2/fluence_11a.pdf"/>
              </a:rPr>
              <a:t>https://www.ac-strasbourg.fr/fileadmin/pedagogie/lettres/Dossier_dyslexie_2/fluence_11a.pdf</a:t>
            </a:r>
            <a:endParaRPr lang="fr-FR" sz="1200" b="0" i="0" u="sng" strike="noStrike" cap="none" spc="0" dirty="0">
              <a:solidFill>
                <a:srgbClr val="000000"/>
              </a:solidFill>
              <a:latin typeface="Arial"/>
              <a:ea typeface="Arial"/>
              <a:cs typeface="Arial"/>
            </a:endParaRPr>
          </a:p>
          <a:p>
            <a:pPr>
              <a:defRPr/>
            </a:pPr>
            <a:endParaRPr lang="fr-FR" sz="1200" b="0" i="0" u="none" strike="noStrike" cap="none" spc="0"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lang="fr-FR" sz="1200" b="0" i="0" u="none" strike="noStrike" cap="none" spc="0" dirty="0">
                <a:solidFill>
                  <a:srgbClr val="000000"/>
                </a:solidFill>
                <a:latin typeface="Arial"/>
                <a:ea typeface="Arial"/>
                <a:cs typeface="Arial"/>
              </a:rPr>
              <a:t>Atelier de fluence CM1-CM2, circonscription de Montluçon1: </a:t>
            </a:r>
            <a:r>
              <a:rPr lang="fr-FR" sz="1200" b="0" i="0" u="sng" strike="noStrike" cap="none" spc="0" dirty="0">
                <a:solidFill>
                  <a:srgbClr val="000000"/>
                </a:solidFill>
                <a:latin typeface="Arial"/>
                <a:ea typeface="Arial"/>
                <a:cs typeface="Arial"/>
                <a:hlinkClick r:id="rId6" tooltip="https://pdfslide.fr/download/link/jeu-de-fluence-au-cm1-et-au-cm2-2020-03-30-les-difficults-comprhension"/>
              </a:rPr>
              <a:t>https://pdfslide.fr/download/link/jeu-de-fluence-au-cm1-et-au-cm2-2020-03-30-les-difficults-comprhension</a:t>
            </a:r>
            <a:endParaRPr lang="fr-FR" sz="1200" b="0" i="0" u="sng" strike="noStrike" cap="none" spc="0" dirty="0">
              <a:solidFill>
                <a:srgbClr val="000000"/>
              </a:solidFill>
              <a:latin typeface="Arial"/>
              <a:ea typeface="Arial"/>
              <a:cs typeface="Arial"/>
            </a:endParaRPr>
          </a:p>
          <a:p>
            <a:pPr>
              <a:defRPr/>
            </a:pPr>
            <a:endParaRPr lang="fr-FR" sz="1200" b="0" i="0" u="none" strike="noStrike" cap="none" spc="0"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lang="fr-FR" sz="1200" b="0" i="0" u="none" strike="noStrike" cap="none" spc="0" dirty="0">
                <a:solidFill>
                  <a:srgbClr val="000000"/>
                </a:solidFill>
                <a:latin typeface="Arial"/>
                <a:ea typeface="Arial"/>
                <a:cs typeface="Arial"/>
              </a:rPr>
              <a:t>Lettres, </a:t>
            </a:r>
            <a:r>
              <a:rPr lang="fr-FR" sz="1200" b="0" i="0" u="none" strike="noStrike" cap="none" spc="0" dirty="0" err="1">
                <a:solidFill>
                  <a:srgbClr val="000000"/>
                </a:solidFill>
                <a:latin typeface="Arial"/>
                <a:ea typeface="Arial"/>
                <a:cs typeface="Arial"/>
              </a:rPr>
              <a:t>syllables</a:t>
            </a:r>
            <a:r>
              <a:rPr lang="fr-FR" sz="1200" b="0" i="0" u="none" strike="noStrike" cap="none" spc="0" dirty="0">
                <a:solidFill>
                  <a:srgbClr val="000000"/>
                </a:solidFill>
                <a:latin typeface="Arial"/>
                <a:ea typeface="Arial"/>
                <a:cs typeface="Arial"/>
              </a:rPr>
              <a:t>, mots, textes, circonscription de Chalon1: </a:t>
            </a:r>
            <a:r>
              <a:rPr lang="fr-FR" sz="1200" b="0" i="0" u="sng" strike="noStrike" cap="none" spc="0" dirty="0">
                <a:solidFill>
                  <a:srgbClr val="000000"/>
                </a:solidFill>
                <a:latin typeface="Arial"/>
                <a:ea typeface="Arial"/>
                <a:cs typeface="Arial"/>
                <a:hlinkClick r:id="rId7" tooltip="http://ien71-chalon1.cir.ac-dijon.fr/wp-content/uploads/sites/9/Formations/module_cp/CHRONO_version_finale.pdf"/>
              </a:rPr>
              <a:t>http://ien71-chalon1.cir.ac-dijon.fr/wp-content/uploads/sites/9/Formations/module_cp/CHRONO_version_finale.pdf</a:t>
            </a:r>
            <a:endParaRPr lang="fr-FR" sz="1200" b="0" i="0" u="sng" strike="noStrike" cap="none" spc="0" dirty="0">
              <a:solidFill>
                <a:srgbClr val="000000"/>
              </a:solidFill>
              <a:latin typeface="Arial"/>
              <a:ea typeface="Arial"/>
              <a:cs typeface="Arial"/>
            </a:endParaRPr>
          </a:p>
          <a:p>
            <a:pPr>
              <a:defRPr/>
            </a:pPr>
            <a:endParaRPr lang="fr-FR" sz="1200" b="0" i="0" u="none" strike="noStrike" cap="none" spc="0"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lang="fr-FR" sz="1200" b="0" i="0" u="none" strike="noStrike" cap="none" spc="0" dirty="0">
                <a:solidFill>
                  <a:srgbClr val="000000"/>
                </a:solidFill>
                <a:latin typeface="Arial"/>
                <a:ea typeface="Arial"/>
                <a:cs typeface="Arial"/>
              </a:rPr>
              <a:t>8 semaines pour progresser en fluence: </a:t>
            </a:r>
            <a:r>
              <a:rPr lang="fr-FR" sz="1200" b="0" i="0" u="sng" strike="noStrike" cap="none" spc="0" dirty="0">
                <a:solidFill>
                  <a:srgbClr val="000000"/>
                </a:solidFill>
                <a:latin typeface="Arial"/>
                <a:ea typeface="Arial"/>
                <a:cs typeface="Arial"/>
                <a:hlinkClick r:id="rId8" tooltip="https://www.charivarialecole.fr/archives/8759"/>
              </a:rPr>
              <a:t>https://www.charivarialecole.fr/archives/8759</a:t>
            </a:r>
            <a:endParaRPr sz="1200" b="1" i="0" u="none" dirty="0">
              <a:solidFill>
                <a:srgbClr val="000000"/>
              </a:solidFill>
              <a:latin typeface="Arial"/>
              <a:ea typeface="Arial"/>
              <a:cs typeface="Arial"/>
            </a:endParaRPr>
          </a:p>
          <a:p>
            <a:pPr lvl="1">
              <a:defRPr/>
            </a:pPr>
            <a:endParaRPr sz="1200" dirty="0"/>
          </a:p>
        </p:txBody>
      </p:sp>
    </p:spTree>
    <p:extLst>
      <p:ext uri="{BB962C8B-B14F-4D97-AF65-F5344CB8AC3E}">
        <p14:creationId xmlns:p14="http://schemas.microsoft.com/office/powerpoint/2010/main" val="777928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5" y="352921"/>
            <a:ext cx="6904383" cy="369331"/>
          </a:xfrm>
          <a:prstGeom prst="rect">
            <a:avLst/>
          </a:prstGeom>
          <a:noFill/>
        </p:spPr>
        <p:txBody>
          <a:bodyPr wrap="square" rtlCol="0">
            <a:spAutoFit/>
          </a:bodyPr>
          <a:lstStyle/>
          <a:p>
            <a:pPr>
              <a:defRPr/>
            </a:pPr>
            <a:r>
              <a:rPr lang="fr-FR" b="1">
                <a:solidFill>
                  <a:schemeClr val="tx2">
                    <a:lumMod val="40000"/>
                    <a:lumOff val="60000"/>
                  </a:schemeClr>
                </a:solidFill>
              </a:rPr>
              <a:t>Ressources</a:t>
            </a:r>
            <a:endParaRPr/>
          </a:p>
        </p:txBody>
      </p:sp>
      <p:sp>
        <p:nvSpPr>
          <p:cNvPr id="7" name="Rectangle 6"/>
          <p:cNvSpPr/>
          <p:nvPr/>
        </p:nvSpPr>
        <p:spPr bwMode="auto">
          <a:xfrm>
            <a:off x="525464" y="773905"/>
            <a:ext cx="8006976" cy="371321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sz="800" b="1" i="0" u="none" dirty="0">
              <a:solidFill>
                <a:srgbClr val="000000"/>
              </a:solidFill>
              <a:latin typeface="Arial"/>
              <a:ea typeface="Arial"/>
              <a:cs typeface="Arial"/>
            </a:endParaRPr>
          </a:p>
          <a:p>
            <a:pPr marL="171450" indent="-171450">
              <a:buFont typeface="Wingdings" panose="05000000000000000000" pitchFamily="2" charset="2"/>
              <a:buChar char="v"/>
              <a:defRPr/>
            </a:pPr>
            <a:r>
              <a:rPr sz="1200" b="0" i="0" u="none" dirty="0">
                <a:solidFill>
                  <a:srgbClr val="00B050"/>
                </a:solidFill>
                <a:latin typeface="Arial"/>
                <a:ea typeface="Arial"/>
                <a:cs typeface="Arial"/>
              </a:rPr>
              <a:t>  </a:t>
            </a:r>
            <a:r>
              <a:rPr sz="1000" b="0" i="0" u="none" dirty="0">
                <a:solidFill>
                  <a:srgbClr val="00B050"/>
                </a:solidFill>
                <a:latin typeface="Arial"/>
                <a:ea typeface="Arial"/>
                <a:cs typeface="Arial"/>
              </a:rPr>
              <a:t> </a:t>
            </a:r>
            <a:r>
              <a:rPr sz="1200" b="0" i="0" u="none" dirty="0">
                <a:solidFill>
                  <a:srgbClr val="00B050"/>
                </a:solidFill>
                <a:latin typeface="Arial"/>
                <a:ea typeface="Arial"/>
                <a:cs typeface="Arial"/>
              </a:rPr>
              <a:t> </a:t>
            </a:r>
            <a:r>
              <a:rPr sz="1200" b="1" i="0" u="none" dirty="0">
                <a:solidFill>
                  <a:srgbClr val="00B050"/>
                </a:solidFill>
                <a:latin typeface="Arial"/>
                <a:ea typeface="Arial"/>
                <a:cs typeface="Arial"/>
              </a:rPr>
              <a:t> </a:t>
            </a:r>
            <a:r>
              <a:rPr sz="1200" b="1" i="0" u="none" dirty="0" err="1">
                <a:solidFill>
                  <a:srgbClr val="00B050"/>
                </a:solidFill>
                <a:latin typeface="Arial"/>
                <a:ea typeface="Arial"/>
                <a:cs typeface="Arial"/>
              </a:rPr>
              <a:t>Ressources</a:t>
            </a:r>
            <a:r>
              <a:rPr sz="1200" b="1" i="0" u="none" dirty="0">
                <a:solidFill>
                  <a:srgbClr val="00B050"/>
                </a:solidFill>
                <a:latin typeface="Arial"/>
                <a:ea typeface="Arial"/>
                <a:cs typeface="Arial"/>
              </a:rPr>
              <a:t> </a:t>
            </a:r>
            <a:r>
              <a:rPr sz="1200" b="1" i="0" u="none" dirty="0" err="1">
                <a:solidFill>
                  <a:srgbClr val="00B050"/>
                </a:solidFill>
                <a:latin typeface="Arial"/>
                <a:ea typeface="Arial"/>
                <a:cs typeface="Arial"/>
              </a:rPr>
              <a:t>nationales</a:t>
            </a:r>
            <a:r>
              <a:rPr sz="1200" b="1" i="0" u="none" dirty="0">
                <a:solidFill>
                  <a:srgbClr val="00B050"/>
                </a:solidFill>
                <a:latin typeface="Arial"/>
                <a:ea typeface="Arial"/>
                <a:cs typeface="Arial"/>
              </a:rPr>
              <a:t> et </a:t>
            </a:r>
            <a:r>
              <a:rPr sz="1200" b="1" i="0" u="none" dirty="0" err="1">
                <a:solidFill>
                  <a:srgbClr val="00B050"/>
                </a:solidFill>
                <a:latin typeface="Arial"/>
                <a:ea typeface="Arial"/>
                <a:cs typeface="Arial"/>
              </a:rPr>
              <a:t>académiques</a:t>
            </a:r>
            <a:endParaRPr dirty="0"/>
          </a:p>
          <a:p>
            <a:pPr>
              <a:defRPr/>
            </a:pPr>
            <a:endParaRPr sz="1200" b="1" i="0" u="none" dirty="0">
              <a:solidFill>
                <a:srgbClr val="000000"/>
              </a:solidFill>
              <a:latin typeface="Arial"/>
              <a:ea typeface="Arial"/>
              <a:cs typeface="Arial"/>
            </a:endParaRPr>
          </a:p>
          <a:p>
            <a:pPr lvl="1">
              <a:defRPr/>
            </a:pPr>
            <a:r>
              <a:rPr lang="fr-FR" sz="1200" b="0" i="0" u="none" strike="noStrike" cap="none" spc="0" dirty="0">
                <a:solidFill>
                  <a:srgbClr val="000000"/>
                </a:solidFill>
                <a:latin typeface="Abyssinica SIL"/>
                <a:ea typeface="Abyssinica SIL"/>
                <a:cs typeface="Abyssinica SIL"/>
              </a:rPr>
              <a:t>➭ </a:t>
            </a:r>
            <a:r>
              <a:rPr sz="1200" b="0" i="0" u="none" dirty="0" err="1">
                <a:solidFill>
                  <a:srgbClr val="000000"/>
                </a:solidFill>
                <a:latin typeface="Arial"/>
                <a:ea typeface="Arial"/>
                <a:cs typeface="Arial"/>
              </a:rPr>
              <a:t>Conférence</a:t>
            </a:r>
            <a:r>
              <a:rPr sz="1200" b="0" i="0" u="none" dirty="0">
                <a:solidFill>
                  <a:srgbClr val="000000"/>
                </a:solidFill>
                <a:latin typeface="Arial"/>
                <a:ea typeface="Arial"/>
                <a:cs typeface="Arial"/>
              </a:rPr>
              <a:t> de consensus « Lire, </a:t>
            </a:r>
            <a:r>
              <a:rPr sz="1200" b="0" i="0" u="none" dirty="0" err="1">
                <a:solidFill>
                  <a:srgbClr val="000000"/>
                </a:solidFill>
                <a:latin typeface="Arial"/>
                <a:ea typeface="Arial"/>
                <a:cs typeface="Arial"/>
              </a:rPr>
              <a:t>comprendre</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apprendre</a:t>
            </a:r>
            <a:r>
              <a:rPr sz="1200" b="0" i="0" u="none" dirty="0">
                <a:solidFill>
                  <a:srgbClr val="000000"/>
                </a:solidFill>
                <a:latin typeface="Arial"/>
                <a:ea typeface="Arial"/>
                <a:cs typeface="Arial"/>
              </a:rPr>
              <a:t> », 2016: </a:t>
            </a:r>
            <a:r>
              <a:rPr sz="1200" b="0" i="0" u="sng" dirty="0">
                <a:solidFill>
                  <a:srgbClr val="000000"/>
                </a:solidFill>
                <a:latin typeface="Arial"/>
                <a:ea typeface="Arial"/>
                <a:cs typeface="Arial"/>
                <a:hlinkClick r:id="rId2" tooltip="https://www.cnesco.fr/fr/lire-comprendre-apprendre/"/>
              </a:rPr>
              <a:t>https://www.cnesco.fr/fr/lire-comprendre-apprendre/</a:t>
            </a:r>
            <a:endParaRPr lang="fr-FR" sz="1200" b="0" i="0" u="sng" dirty="0">
              <a:solidFill>
                <a:srgbClr val="000000"/>
              </a:solidFill>
              <a:latin typeface="Arial"/>
              <a:ea typeface="Arial"/>
              <a:cs typeface="Arial"/>
            </a:endParaRPr>
          </a:p>
          <a:p>
            <a:pPr lvl="1">
              <a:defRPr/>
            </a:pPr>
            <a:endParaRPr sz="1200" b="0" i="0" u="none" dirty="0">
              <a:solidFill>
                <a:srgbClr val="000000"/>
              </a:solidFill>
              <a:latin typeface="Arial"/>
              <a:ea typeface="Arial"/>
              <a:cs typeface="Arial"/>
            </a:endParaRPr>
          </a:p>
          <a:p>
            <a:pPr lvl="1">
              <a:defRPr/>
            </a:pPr>
            <a:r>
              <a:rPr lang="fr-FR" sz="1200" b="0" i="0" u="none" strike="noStrike" cap="none" spc="0" dirty="0">
                <a:solidFill>
                  <a:srgbClr val="000000"/>
                </a:solidFill>
                <a:latin typeface="Abyssinica SIL"/>
                <a:ea typeface="Abyssinica SIL"/>
                <a:cs typeface="Abyssinica SIL"/>
              </a:rPr>
              <a:t>➭ </a:t>
            </a:r>
            <a:r>
              <a:rPr sz="1200" b="0" i="0" u="none" dirty="0" err="1">
                <a:solidFill>
                  <a:srgbClr val="000000"/>
                </a:solidFill>
                <a:latin typeface="Arial"/>
                <a:ea typeface="Arial"/>
                <a:cs typeface="Arial"/>
              </a:rPr>
              <a:t>Conférence</a:t>
            </a:r>
            <a:r>
              <a:rPr sz="1200" b="0" i="0" u="none" dirty="0">
                <a:solidFill>
                  <a:srgbClr val="000000"/>
                </a:solidFill>
                <a:latin typeface="Arial"/>
                <a:ea typeface="Arial"/>
                <a:cs typeface="Arial"/>
              </a:rPr>
              <a:t> de Madame Anne </a:t>
            </a:r>
            <a:r>
              <a:rPr sz="1200" b="0" i="0" u="none" dirty="0" err="1">
                <a:solidFill>
                  <a:srgbClr val="000000"/>
                </a:solidFill>
                <a:latin typeface="Arial"/>
                <a:ea typeface="Arial"/>
                <a:cs typeface="Arial"/>
              </a:rPr>
              <a:t>Vibert</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Inspectrice</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générale</a:t>
            </a:r>
            <a:r>
              <a:rPr sz="1200" b="0" i="0" u="none" dirty="0">
                <a:solidFill>
                  <a:srgbClr val="000000"/>
                </a:solidFill>
                <a:latin typeface="Arial"/>
                <a:ea typeface="Arial"/>
                <a:cs typeface="Arial"/>
              </a:rPr>
              <a:t> de </a:t>
            </a:r>
            <a:r>
              <a:rPr sz="1200" b="0" i="0" u="none" dirty="0" err="1">
                <a:solidFill>
                  <a:srgbClr val="000000"/>
                </a:solidFill>
                <a:latin typeface="Arial"/>
                <a:ea typeface="Arial"/>
                <a:cs typeface="Arial"/>
              </a:rPr>
              <a:t>Lettres</a:t>
            </a:r>
            <a:r>
              <a:rPr sz="1200" b="0" i="0" u="none" dirty="0">
                <a:solidFill>
                  <a:srgbClr val="000000"/>
                </a:solidFill>
                <a:latin typeface="Arial"/>
                <a:ea typeface="Arial"/>
                <a:cs typeface="Arial"/>
              </a:rPr>
              <a:t>, </a:t>
            </a:r>
            <a:r>
              <a:rPr sz="1200" b="0" i="1" u="none" dirty="0">
                <a:solidFill>
                  <a:srgbClr val="000000"/>
                </a:solidFill>
                <a:latin typeface="Arial"/>
                <a:ea typeface="Arial"/>
                <a:cs typeface="Arial"/>
              </a:rPr>
              <a:t>La construction de la </a:t>
            </a:r>
            <a:r>
              <a:rPr sz="1200" b="0" i="1" u="none" dirty="0" err="1">
                <a:solidFill>
                  <a:srgbClr val="000000"/>
                </a:solidFill>
                <a:latin typeface="Arial"/>
                <a:ea typeface="Arial"/>
                <a:cs typeface="Arial"/>
              </a:rPr>
              <a:t>compétence</a:t>
            </a:r>
            <a:r>
              <a:rPr sz="1200" b="0" i="1" u="none" dirty="0">
                <a:solidFill>
                  <a:srgbClr val="000000"/>
                </a:solidFill>
                <a:latin typeface="Arial"/>
                <a:ea typeface="Arial"/>
                <a:cs typeface="Arial"/>
              </a:rPr>
              <a:t> de lecture du cycle 3 au cycle 4, </a:t>
            </a:r>
            <a:r>
              <a:rPr sz="1200" b="0" i="0" u="sng" dirty="0">
                <a:solidFill>
                  <a:srgbClr val="000000"/>
                </a:solidFill>
                <a:latin typeface="Arial"/>
                <a:ea typeface="Arial"/>
                <a:cs typeface="Arial"/>
                <a:hlinkClick r:id="rId3"/>
              </a:rPr>
              <a:t>https://www.ac-orleans-tours.fr/fileadmin/user_upload/lettres/Nouveau_college/Conference_Anne_Vibert_texte.pdf</a:t>
            </a:r>
            <a:endParaRPr lang="fr-FR" sz="1200" b="0" i="0" u="sng" dirty="0">
              <a:solidFill>
                <a:srgbClr val="000000"/>
              </a:solidFill>
              <a:latin typeface="Arial"/>
              <a:ea typeface="Arial"/>
              <a:cs typeface="Arial"/>
            </a:endParaRPr>
          </a:p>
          <a:p>
            <a:pPr lvl="1">
              <a:defRPr/>
            </a:pPr>
            <a:endParaRPr dirty="0"/>
          </a:p>
          <a:p>
            <a:pPr lvl="1">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Centre Alain </a:t>
            </a:r>
            <a:r>
              <a:rPr sz="1200" b="0" i="0" u="none" dirty="0" err="1">
                <a:solidFill>
                  <a:srgbClr val="000000"/>
                </a:solidFill>
                <a:latin typeface="Arial"/>
                <a:ea typeface="Arial"/>
                <a:cs typeface="Arial"/>
              </a:rPr>
              <a:t>Savary</a:t>
            </a:r>
            <a:r>
              <a:rPr sz="1200" b="0" i="0" u="none" dirty="0">
                <a:solidFill>
                  <a:srgbClr val="000000"/>
                </a:solidFill>
                <a:latin typeface="Arial"/>
                <a:ea typeface="Arial"/>
                <a:cs typeface="Arial"/>
              </a:rPr>
              <a:t>, « </a:t>
            </a:r>
            <a:r>
              <a:rPr sz="1200" b="0" i="0" u="none" dirty="0" err="1">
                <a:solidFill>
                  <a:srgbClr val="000000"/>
                </a:solidFill>
                <a:latin typeface="Arial"/>
                <a:ea typeface="Arial"/>
                <a:cs typeface="Arial"/>
              </a:rPr>
              <a:t>Enseigner</a:t>
            </a:r>
            <a:r>
              <a:rPr sz="1200" b="0" i="0" u="none" dirty="0">
                <a:solidFill>
                  <a:srgbClr val="000000"/>
                </a:solidFill>
                <a:latin typeface="Arial"/>
                <a:ea typeface="Arial"/>
                <a:cs typeface="Arial"/>
              </a:rPr>
              <a:t> plus </a:t>
            </a:r>
            <a:r>
              <a:rPr sz="1200" b="0" i="0" u="none" dirty="0" err="1">
                <a:solidFill>
                  <a:srgbClr val="000000"/>
                </a:solidFill>
                <a:latin typeface="Arial"/>
                <a:ea typeface="Arial"/>
                <a:cs typeface="Arial"/>
              </a:rPr>
              <a:t>explicitement</a:t>
            </a:r>
            <a:r>
              <a:rPr sz="1200" b="0" i="0" u="none" dirty="0">
                <a:solidFill>
                  <a:srgbClr val="000000"/>
                </a:solidFill>
                <a:latin typeface="Arial"/>
                <a:ea typeface="Arial"/>
                <a:cs typeface="Arial"/>
              </a:rPr>
              <a:t> », un dossier de </a:t>
            </a:r>
            <a:r>
              <a:rPr sz="1200" b="0" i="0" u="none" dirty="0" err="1">
                <a:solidFill>
                  <a:srgbClr val="000000"/>
                </a:solidFill>
                <a:latin typeface="Arial"/>
                <a:ea typeface="Arial"/>
                <a:cs typeface="Arial"/>
              </a:rPr>
              <a:t>ressources</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4" tooltip="http://centre-alain-savary.ens-lyon.fr/CAS/documents/publications/docs-enseignement-plus-explicite/dossier-ressource-explicite"/>
              </a:rPr>
              <a:t>http://centre-alain-savary.ens-lyon.fr/CAS/documents/publications/docs-enseignement-plus-explicite/dossier-ressource-explicite</a:t>
            </a:r>
            <a:endParaRPr lang="fr-FR" sz="1200" b="0" i="0" u="sng" dirty="0">
              <a:solidFill>
                <a:srgbClr val="000000"/>
              </a:solidFill>
              <a:latin typeface="Arial"/>
              <a:ea typeface="Arial"/>
              <a:cs typeface="Arial"/>
            </a:endParaRPr>
          </a:p>
          <a:p>
            <a:pPr lvl="1">
              <a:defRPr/>
            </a:pPr>
            <a:endParaRPr sz="1200" b="0" i="0" u="none" dirty="0">
              <a:solidFill>
                <a:srgbClr val="000000"/>
              </a:solidFill>
              <a:latin typeface="Arial"/>
              <a:ea typeface="Arial"/>
              <a:cs typeface="Arial"/>
            </a:endParaRPr>
          </a:p>
          <a:p>
            <a:pPr lvl="1">
              <a:defRPr/>
            </a:pPr>
            <a:r>
              <a:rPr lang="fr-FR" sz="1200" b="0" i="0" u="none" strike="noStrike" cap="none" spc="0" dirty="0">
                <a:solidFill>
                  <a:srgbClr val="000000"/>
                </a:solidFill>
                <a:latin typeface="Abyssinica SIL"/>
                <a:ea typeface="Abyssinica SIL"/>
                <a:cs typeface="Abyssinica SIL"/>
              </a:rPr>
              <a:t>➭ </a:t>
            </a:r>
            <a:r>
              <a:rPr sz="1200" b="0" i="0" u="none" dirty="0" err="1">
                <a:solidFill>
                  <a:srgbClr val="000000"/>
                </a:solidFill>
                <a:latin typeface="Arial"/>
                <a:ea typeface="Arial"/>
                <a:cs typeface="Arial"/>
              </a:rPr>
              <a:t>Académie</a:t>
            </a:r>
            <a:r>
              <a:rPr sz="1200" b="0" i="0" u="none" dirty="0">
                <a:solidFill>
                  <a:srgbClr val="000000"/>
                </a:solidFill>
                <a:latin typeface="Arial"/>
                <a:ea typeface="Arial"/>
                <a:cs typeface="Arial"/>
              </a:rPr>
              <a:t> de Nantes, fiche </a:t>
            </a:r>
            <a:r>
              <a:rPr sz="1200" b="0" i="0" u="none" dirty="0" err="1">
                <a:solidFill>
                  <a:srgbClr val="000000"/>
                </a:solidFill>
                <a:latin typeface="Arial"/>
                <a:ea typeface="Arial"/>
                <a:cs typeface="Arial"/>
              </a:rPr>
              <a:t>repère</a:t>
            </a:r>
            <a:r>
              <a:rPr sz="1200" b="0" i="0" u="none" dirty="0">
                <a:solidFill>
                  <a:srgbClr val="000000"/>
                </a:solidFill>
                <a:latin typeface="Arial"/>
                <a:ea typeface="Arial"/>
                <a:cs typeface="Arial"/>
              </a:rPr>
              <a:t> sur les </a:t>
            </a:r>
            <a:r>
              <a:rPr sz="1200" b="0" i="0" u="none" dirty="0" err="1">
                <a:solidFill>
                  <a:srgbClr val="000000"/>
                </a:solidFill>
                <a:latin typeface="Arial"/>
                <a:ea typeface="Arial"/>
                <a:cs typeface="Arial"/>
              </a:rPr>
              <a:t>inférences</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5" tooltip="https://www.pedagogie.ac-nantes.fr/maitrise-de-la-langue-francaise/documents/utiliser-la-notion-d-inference-au-service-de-la-comprehension-et-de-l-interpretation-des-textes-907166.kjsp?RH=PEDA"/>
              </a:rPr>
              <a:t>https://www.pedagogie.ac-nantes.fr/maitrise-de-la-langue-francaise/documents/utiliser-la-notion-d-inference-au-service-de-la-comprehension-et-de-l-interpretation-des-textes-907166.kjsp?RH=PEDA</a:t>
            </a:r>
            <a:endParaRPr lang="fr-FR" sz="1200" b="0" i="0" u="sng" dirty="0">
              <a:solidFill>
                <a:srgbClr val="000000"/>
              </a:solidFill>
              <a:latin typeface="Arial"/>
              <a:ea typeface="Arial"/>
              <a:cs typeface="Arial"/>
            </a:endParaRPr>
          </a:p>
          <a:p>
            <a:pPr lvl="1">
              <a:defRPr/>
            </a:pPr>
            <a:endParaRPr sz="1200" b="0" i="0" u="none" dirty="0">
              <a:solidFill>
                <a:srgbClr val="000000"/>
              </a:solidFill>
              <a:latin typeface="Arial"/>
              <a:ea typeface="Arial"/>
              <a:cs typeface="Arial"/>
            </a:endParaRPr>
          </a:p>
          <a:p>
            <a:pPr lvl="1">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Site </a:t>
            </a:r>
            <a:r>
              <a:rPr sz="1200" b="0" i="0" u="none" dirty="0" err="1">
                <a:solidFill>
                  <a:srgbClr val="000000"/>
                </a:solidFill>
                <a:latin typeface="Arial"/>
                <a:ea typeface="Arial"/>
                <a:cs typeface="Arial"/>
              </a:rPr>
              <a:t>Langage</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Créteil</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6" tooltip="http://langage.ac-creteil.fr/"/>
              </a:rPr>
              <a:t>http://langage.ac-creteil.fr/</a:t>
            </a:r>
            <a:endParaRPr sz="1200" b="0" i="0" u="none" dirty="0">
              <a:solidFill>
                <a:srgbClr val="000000"/>
              </a:solidFill>
              <a:latin typeface="Arial"/>
              <a:ea typeface="Arial"/>
              <a:cs typeface="Arial"/>
            </a:endParaRPr>
          </a:p>
          <a:p>
            <a:pPr lvl="1">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Site </a:t>
            </a:r>
            <a:r>
              <a:rPr sz="1200" b="0" i="0" u="none" dirty="0" err="1">
                <a:solidFill>
                  <a:srgbClr val="000000"/>
                </a:solidFill>
                <a:latin typeface="Arial"/>
                <a:ea typeface="Arial"/>
                <a:cs typeface="Arial"/>
              </a:rPr>
              <a:t>Lettres</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Créteil</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7" tooltip="http://lettres.ac-creteil.fr/"/>
              </a:rPr>
              <a:t>http://lettres.ac-creteil.fr/</a:t>
            </a:r>
            <a:r>
              <a:rPr sz="1200" dirty="0"/>
              <a:t> </a:t>
            </a:r>
            <a:endParaRPr dirty="0"/>
          </a:p>
          <a:p>
            <a:pPr lvl="1">
              <a:defRPr/>
            </a:pPr>
            <a:endParaRPr dirty="0"/>
          </a:p>
        </p:txBody>
      </p:sp>
    </p:spTree>
    <p:extLst>
      <p:ext uri="{BB962C8B-B14F-4D97-AF65-F5344CB8AC3E}">
        <p14:creationId xmlns:p14="http://schemas.microsoft.com/office/powerpoint/2010/main" val="2710817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4" y="352920"/>
            <a:ext cx="6904381" cy="369330"/>
          </a:xfrm>
          <a:prstGeom prst="rect">
            <a:avLst/>
          </a:prstGeom>
          <a:noFill/>
        </p:spPr>
        <p:txBody>
          <a:bodyPr wrap="square" rtlCol="0">
            <a:spAutoFit/>
          </a:bodyPr>
          <a:lstStyle/>
          <a:p>
            <a:pPr>
              <a:defRPr/>
            </a:pPr>
            <a:r>
              <a:rPr lang="fr-FR" b="1">
                <a:solidFill>
                  <a:schemeClr val="tx2">
                    <a:lumMod val="40000"/>
                    <a:lumOff val="60000"/>
                  </a:schemeClr>
                </a:solidFill>
              </a:rPr>
              <a:t>Ressources</a:t>
            </a:r>
            <a:endParaRPr/>
          </a:p>
        </p:txBody>
      </p:sp>
      <p:sp>
        <p:nvSpPr>
          <p:cNvPr id="7" name="Rectangle 6"/>
          <p:cNvSpPr/>
          <p:nvPr/>
        </p:nvSpPr>
        <p:spPr bwMode="auto">
          <a:xfrm>
            <a:off x="1115614" y="988218"/>
            <a:ext cx="7143747" cy="329081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sz="1200" b="1" i="0" u="none" dirty="0">
              <a:solidFill>
                <a:srgbClr val="00B050"/>
              </a:solidFill>
              <a:latin typeface="Arial"/>
              <a:ea typeface="Arial"/>
              <a:cs typeface="Arial"/>
            </a:endParaRPr>
          </a:p>
          <a:p>
            <a:pPr marL="171450" indent="-171450">
              <a:buFont typeface="Wingdings" panose="05000000000000000000" pitchFamily="2" charset="2"/>
              <a:buChar char="v"/>
              <a:defRPr/>
            </a:pPr>
            <a:r>
              <a:rPr sz="1200" b="0" i="0" u="none" dirty="0">
                <a:solidFill>
                  <a:srgbClr val="00B050"/>
                </a:solidFill>
                <a:latin typeface="Arial"/>
                <a:ea typeface="Arial"/>
                <a:cs typeface="Arial"/>
              </a:rPr>
              <a:t>     </a:t>
            </a:r>
            <a:r>
              <a:rPr sz="1200" b="1" i="0" u="none" dirty="0" err="1">
                <a:solidFill>
                  <a:srgbClr val="00B050"/>
                </a:solidFill>
                <a:latin typeface="Arial"/>
                <a:ea typeface="Arial"/>
                <a:cs typeface="Arial"/>
              </a:rPr>
              <a:t>Éléments</a:t>
            </a:r>
            <a:r>
              <a:rPr sz="1200" b="1" i="0" u="none" dirty="0">
                <a:solidFill>
                  <a:srgbClr val="00B050"/>
                </a:solidFill>
                <a:latin typeface="Arial"/>
                <a:ea typeface="Arial"/>
                <a:cs typeface="Arial"/>
              </a:rPr>
              <a:t> </a:t>
            </a:r>
            <a:r>
              <a:rPr sz="1200" b="1" i="0" u="none" dirty="0" err="1">
                <a:solidFill>
                  <a:srgbClr val="00B050"/>
                </a:solidFill>
                <a:latin typeface="Arial"/>
                <a:ea typeface="Arial"/>
                <a:cs typeface="Arial"/>
              </a:rPr>
              <a:t>théoriques</a:t>
            </a:r>
            <a:r>
              <a:rPr sz="1200" b="0" i="0" u="none" dirty="0">
                <a:solidFill>
                  <a:srgbClr val="00B050"/>
                </a:solidFill>
                <a:latin typeface="Arial"/>
                <a:ea typeface="Arial"/>
                <a:cs typeface="Arial"/>
              </a:rPr>
              <a:t>	. </a:t>
            </a:r>
            <a:endParaRPr dirty="0"/>
          </a:p>
          <a:p>
            <a:pPr>
              <a:defRPr/>
            </a:pPr>
            <a:endParaRPr sz="1200" b="0" i="0" u="none" dirty="0">
              <a:solidFill>
                <a:srgbClr val="000000"/>
              </a:solidFill>
              <a:latin typeface="Arial"/>
              <a:ea typeface="Arial"/>
              <a:cs typeface="Arial"/>
            </a:endParaRPr>
          </a:p>
          <a:p>
            <a:pPr>
              <a:defRPr/>
            </a:pPr>
            <a:r>
              <a:rPr sz="1200" b="0" i="0" u="none" dirty="0">
                <a:solidFill>
                  <a:srgbClr val="000000"/>
                </a:solidFill>
                <a:latin typeface="Abyssinica SIL"/>
                <a:ea typeface="Abyssinica SIL"/>
                <a:cs typeface="Abyssinica SIL"/>
              </a:rPr>
              <a:t>➭</a:t>
            </a:r>
            <a:r>
              <a:rPr sz="1200" b="0" i="0" u="none" dirty="0">
                <a:solidFill>
                  <a:srgbClr val="000000"/>
                </a:solidFill>
                <a:latin typeface="Arial"/>
                <a:ea typeface="Arial"/>
                <a:cs typeface="Arial"/>
              </a:rPr>
              <a:t> Britt-Mari Barth, </a:t>
            </a:r>
            <a:r>
              <a:rPr sz="1200" b="0" i="1" u="none" dirty="0" err="1">
                <a:solidFill>
                  <a:srgbClr val="000000"/>
                </a:solidFill>
                <a:latin typeface="Arial"/>
                <a:ea typeface="Arial"/>
                <a:cs typeface="Arial"/>
              </a:rPr>
              <a:t>L’apprentissage</a:t>
            </a:r>
            <a:r>
              <a:rPr sz="1200" b="0" i="1" u="none" dirty="0">
                <a:solidFill>
                  <a:srgbClr val="000000"/>
                </a:solidFill>
                <a:latin typeface="Arial"/>
                <a:ea typeface="Arial"/>
                <a:cs typeface="Arial"/>
              </a:rPr>
              <a:t> de </a:t>
            </a:r>
            <a:r>
              <a:rPr sz="1200" b="0" i="1" u="none" dirty="0" err="1">
                <a:solidFill>
                  <a:srgbClr val="000000"/>
                </a:solidFill>
                <a:latin typeface="Arial"/>
                <a:ea typeface="Arial"/>
                <a:cs typeface="Arial"/>
              </a:rPr>
              <a:t>l’abstraction</a:t>
            </a:r>
            <a:r>
              <a:rPr sz="1200" b="0" i="0" u="none" dirty="0">
                <a:solidFill>
                  <a:srgbClr val="000000"/>
                </a:solidFill>
                <a:latin typeface="Arial"/>
                <a:ea typeface="Arial"/>
                <a:cs typeface="Arial"/>
              </a:rPr>
              <a:t>, Retz, 1987; un résumé: </a:t>
            </a:r>
            <a:r>
              <a:rPr sz="1200" b="0" i="0" u="sng" dirty="0">
                <a:solidFill>
                  <a:srgbClr val="000000"/>
                </a:solidFill>
                <a:latin typeface="Arial"/>
                <a:ea typeface="Arial"/>
                <a:cs typeface="Arial"/>
                <a:hlinkClick r:id="rId2" tooltip="http://www.ac-grenoble.fr/disciplines/ses/Content/stages/FC_pedago_2007/Fiches_de_lecture/Britt_Mari_Barth.htm"/>
              </a:rPr>
              <a:t>http://www.ac-grenoble.fr/disciplines/ses/Content/stages/FC_pedago_2007/Fiches_de_lecture/Britt_Mari_Barth.htm</a:t>
            </a:r>
            <a:endParaRPr sz="1200" b="0" i="0" u="none" dirty="0">
              <a:solidFill>
                <a:srgbClr val="000000"/>
              </a:solidFill>
              <a:latin typeface="Arial"/>
              <a:ea typeface="Arial"/>
              <a:cs typeface="Arial"/>
            </a:endParaRPr>
          </a:p>
          <a:p>
            <a:pPr>
              <a:defRPr/>
            </a:pPr>
            <a:endParaRPr sz="1200" b="0" i="0" u="none"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Bernard </a:t>
            </a:r>
            <a:r>
              <a:rPr sz="1200" b="0" i="0" u="none" dirty="0" err="1">
                <a:solidFill>
                  <a:srgbClr val="000000"/>
                </a:solidFill>
                <a:latin typeface="Arial"/>
                <a:ea typeface="Arial"/>
                <a:cs typeface="Arial"/>
              </a:rPr>
              <a:t>Lahire</a:t>
            </a:r>
            <a:r>
              <a:rPr sz="1200" b="0" i="0" u="none" dirty="0">
                <a:solidFill>
                  <a:srgbClr val="000000"/>
                </a:solidFill>
                <a:latin typeface="Arial"/>
                <a:ea typeface="Arial"/>
                <a:cs typeface="Arial"/>
              </a:rPr>
              <a:t>, </a:t>
            </a:r>
            <a:r>
              <a:rPr sz="1200" b="0" i="1" u="none" dirty="0">
                <a:solidFill>
                  <a:srgbClr val="000000"/>
                </a:solidFill>
                <a:latin typeface="Arial"/>
                <a:ea typeface="Arial"/>
                <a:cs typeface="Arial"/>
              </a:rPr>
              <a:t>Culture </a:t>
            </a:r>
            <a:r>
              <a:rPr sz="1200" b="0" i="1" u="none" dirty="0" err="1">
                <a:solidFill>
                  <a:srgbClr val="000000"/>
                </a:solidFill>
                <a:latin typeface="Arial"/>
                <a:ea typeface="Arial"/>
                <a:cs typeface="Arial"/>
              </a:rPr>
              <a:t>écrite</a:t>
            </a:r>
            <a:r>
              <a:rPr sz="1200" b="0" i="1" u="none" dirty="0">
                <a:solidFill>
                  <a:srgbClr val="000000"/>
                </a:solidFill>
                <a:latin typeface="Arial"/>
                <a:ea typeface="Arial"/>
                <a:cs typeface="Arial"/>
              </a:rPr>
              <a:t> et </a:t>
            </a:r>
            <a:r>
              <a:rPr sz="1200" b="0" i="1" u="none" dirty="0" err="1">
                <a:solidFill>
                  <a:srgbClr val="000000"/>
                </a:solidFill>
                <a:latin typeface="Arial"/>
                <a:ea typeface="Arial"/>
                <a:cs typeface="Arial"/>
              </a:rPr>
              <a:t>inégalités</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scolaire</a:t>
            </a:r>
            <a:r>
              <a:rPr sz="1200" b="0" i="0" u="none" dirty="0">
                <a:solidFill>
                  <a:srgbClr val="000000"/>
                </a:solidFill>
                <a:latin typeface="Arial"/>
                <a:ea typeface="Arial"/>
                <a:cs typeface="Arial"/>
              </a:rPr>
              <a:t>, PUL, 1993 ;  « Rapport au </a:t>
            </a:r>
            <a:r>
              <a:rPr sz="1200" b="0" i="0" u="none" dirty="0" err="1">
                <a:solidFill>
                  <a:srgbClr val="000000"/>
                </a:solidFill>
                <a:latin typeface="Arial"/>
                <a:ea typeface="Arial"/>
                <a:cs typeface="Arial"/>
              </a:rPr>
              <a:t>langage</a:t>
            </a:r>
            <a:r>
              <a:rPr sz="1200" b="0" i="0" u="none" dirty="0">
                <a:solidFill>
                  <a:srgbClr val="000000"/>
                </a:solidFill>
                <a:latin typeface="Arial"/>
                <a:ea typeface="Arial"/>
                <a:cs typeface="Arial"/>
              </a:rPr>
              <a:t> et </a:t>
            </a:r>
            <a:r>
              <a:rPr sz="1200" b="0" i="0" u="none" dirty="0" err="1">
                <a:solidFill>
                  <a:srgbClr val="000000"/>
                </a:solidFill>
                <a:latin typeface="Arial"/>
                <a:ea typeface="Arial"/>
                <a:cs typeface="Arial"/>
              </a:rPr>
              <a:t>apprentissages</a:t>
            </a:r>
            <a:r>
              <a:rPr sz="1200" b="0" i="0" u="none" dirty="0">
                <a:solidFill>
                  <a:srgbClr val="000000"/>
                </a:solidFill>
                <a:latin typeface="Arial"/>
                <a:ea typeface="Arial"/>
                <a:cs typeface="Arial"/>
              </a:rPr>
              <a:t> », </a:t>
            </a:r>
            <a:r>
              <a:rPr sz="1200" b="0" i="0" u="none" dirty="0" err="1">
                <a:solidFill>
                  <a:srgbClr val="000000"/>
                </a:solidFill>
                <a:latin typeface="Arial"/>
                <a:ea typeface="Arial"/>
                <a:cs typeface="Arial"/>
              </a:rPr>
              <a:t>XYZep</a:t>
            </a:r>
            <a:r>
              <a:rPr sz="1200" b="0" i="0" u="none" dirty="0">
                <a:solidFill>
                  <a:srgbClr val="000000"/>
                </a:solidFill>
                <a:latin typeface="Arial"/>
                <a:ea typeface="Arial"/>
                <a:cs typeface="Arial"/>
              </a:rPr>
              <a:t>, 2007: </a:t>
            </a:r>
            <a:r>
              <a:rPr sz="1200" b="0" i="0" u="sng" dirty="0">
                <a:solidFill>
                  <a:srgbClr val="000000"/>
                </a:solidFill>
                <a:latin typeface="Arial"/>
                <a:ea typeface="Arial"/>
                <a:cs typeface="Arial"/>
                <a:hlinkClick r:id="rId3" tooltip="http://centre-alain-savary.ens-lyon.fr/CAS/education-prioritaire/documents/publications/xyzep/les-dossiers-d-xyzep/archives-1/2007-2008/dossier_28_pro.pdf"/>
              </a:rPr>
              <a:t>http://centre-alain-savary.ens-lyon.fr/CAS/education-prioritaire/documents/publications/xyzep/les-dossiers-d-xyzep/archives-1/2007-2008/dossier_28_pro.pdf</a:t>
            </a:r>
            <a:endParaRPr sz="1200" b="0" i="0" u="none" dirty="0">
              <a:solidFill>
                <a:srgbClr val="000000"/>
              </a:solidFill>
              <a:latin typeface="Arial"/>
              <a:ea typeface="Arial"/>
              <a:cs typeface="Arial"/>
            </a:endParaRPr>
          </a:p>
          <a:p>
            <a:pPr>
              <a:defRPr/>
            </a:pPr>
            <a:endParaRPr sz="1200" b="0" i="0" u="none"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Elisabeth </a:t>
            </a:r>
            <a:r>
              <a:rPr sz="1200" b="0" i="0" u="none" dirty="0" err="1">
                <a:solidFill>
                  <a:srgbClr val="000000"/>
                </a:solidFill>
                <a:latin typeface="Arial"/>
                <a:ea typeface="Arial"/>
                <a:cs typeface="Arial"/>
              </a:rPr>
              <a:t>Bautier</a:t>
            </a:r>
            <a:r>
              <a:rPr sz="1200" b="0" i="0" u="none" dirty="0">
                <a:solidFill>
                  <a:srgbClr val="000000"/>
                </a:solidFill>
                <a:latin typeface="Arial"/>
                <a:ea typeface="Arial"/>
                <a:cs typeface="Arial"/>
              </a:rPr>
              <a:t>, </a:t>
            </a:r>
            <a:r>
              <a:rPr sz="1200" b="0" i="1" u="none" dirty="0">
                <a:solidFill>
                  <a:srgbClr val="000000"/>
                </a:solidFill>
                <a:latin typeface="Arial"/>
                <a:ea typeface="Arial"/>
                <a:cs typeface="Arial"/>
              </a:rPr>
              <a:t>Les </a:t>
            </a:r>
            <a:r>
              <a:rPr sz="1200" b="0" i="1" u="none" dirty="0" err="1">
                <a:solidFill>
                  <a:srgbClr val="000000"/>
                </a:solidFill>
                <a:latin typeface="Arial"/>
                <a:ea typeface="Arial"/>
                <a:cs typeface="Arial"/>
              </a:rPr>
              <a:t>inégalités</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d’apprentissage</a:t>
            </a:r>
            <a:r>
              <a:rPr sz="1200" b="0" i="1" u="none" dirty="0">
                <a:solidFill>
                  <a:srgbClr val="000000"/>
                </a:solidFill>
                <a:latin typeface="Arial"/>
                <a:ea typeface="Arial"/>
                <a:cs typeface="Arial"/>
              </a:rPr>
              <a:t> </a:t>
            </a:r>
            <a:r>
              <a:rPr sz="1200" b="0" i="0" u="none" dirty="0">
                <a:solidFill>
                  <a:srgbClr val="000000"/>
                </a:solidFill>
                <a:latin typeface="Arial"/>
                <a:ea typeface="Arial"/>
                <a:cs typeface="Arial"/>
              </a:rPr>
              <a:t>(avec Patrick </a:t>
            </a:r>
            <a:r>
              <a:rPr sz="1200" b="0" i="0" u="none" dirty="0" err="1">
                <a:solidFill>
                  <a:srgbClr val="000000"/>
                </a:solidFill>
                <a:latin typeface="Arial"/>
                <a:ea typeface="Arial"/>
                <a:cs typeface="Arial"/>
              </a:rPr>
              <a:t>Rayou</a:t>
            </a:r>
            <a:r>
              <a:rPr sz="1200" b="0" i="0" u="none" dirty="0">
                <a:solidFill>
                  <a:srgbClr val="000000"/>
                </a:solidFill>
                <a:latin typeface="Arial"/>
                <a:ea typeface="Arial"/>
                <a:cs typeface="Arial"/>
              </a:rPr>
              <a:t>), PUF, 2009; « Du rapport au </a:t>
            </a:r>
            <a:r>
              <a:rPr sz="1200" b="0" i="0" u="none" dirty="0" err="1">
                <a:solidFill>
                  <a:srgbClr val="000000"/>
                </a:solidFill>
                <a:latin typeface="Arial"/>
                <a:ea typeface="Arial"/>
                <a:cs typeface="Arial"/>
              </a:rPr>
              <a:t>langage</a:t>
            </a:r>
            <a:r>
              <a:rPr sz="1200" b="0" i="0" u="none" dirty="0">
                <a:solidFill>
                  <a:srgbClr val="000000"/>
                </a:solidFill>
                <a:latin typeface="Arial"/>
                <a:ea typeface="Arial"/>
                <a:cs typeface="Arial"/>
              </a:rPr>
              <a:t>: question </a:t>
            </a:r>
            <a:r>
              <a:rPr sz="1200" b="0" i="0" u="none" dirty="0" err="1">
                <a:solidFill>
                  <a:srgbClr val="000000"/>
                </a:solidFill>
                <a:latin typeface="Arial"/>
                <a:ea typeface="Arial"/>
                <a:cs typeface="Arial"/>
              </a:rPr>
              <a:t>d’apprentissage</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différencié</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ou</a:t>
            </a:r>
            <a:r>
              <a:rPr sz="1200" b="0" i="0" u="none" dirty="0">
                <a:solidFill>
                  <a:srgbClr val="000000"/>
                </a:solidFill>
                <a:latin typeface="Arial"/>
                <a:ea typeface="Arial"/>
                <a:cs typeface="Arial"/>
              </a:rPr>
              <a:t> de </a:t>
            </a:r>
            <a:r>
              <a:rPr sz="1200" b="0" i="0" u="none" dirty="0" err="1">
                <a:solidFill>
                  <a:srgbClr val="000000"/>
                </a:solidFill>
                <a:latin typeface="Arial"/>
                <a:ea typeface="Arial"/>
                <a:cs typeface="Arial"/>
              </a:rPr>
              <a:t>didactique</a:t>
            </a:r>
            <a:r>
              <a:rPr sz="1200" b="0" i="0" u="none" dirty="0">
                <a:solidFill>
                  <a:srgbClr val="000000"/>
                </a:solidFill>
                <a:latin typeface="Arial"/>
                <a:ea typeface="Arial"/>
                <a:cs typeface="Arial"/>
              </a:rPr>
              <a:t>? in </a:t>
            </a:r>
            <a:r>
              <a:rPr sz="1200" b="0" i="1" u="none" dirty="0" err="1">
                <a:solidFill>
                  <a:srgbClr val="000000"/>
                </a:solidFill>
                <a:latin typeface="Arial"/>
                <a:ea typeface="Arial"/>
                <a:cs typeface="Arial"/>
              </a:rPr>
              <a:t>Pratiques</a:t>
            </a:r>
            <a:r>
              <a:rPr sz="1200" b="0" i="0" u="none" dirty="0">
                <a:solidFill>
                  <a:srgbClr val="000000"/>
                </a:solidFill>
                <a:latin typeface="Arial"/>
                <a:ea typeface="Arial"/>
                <a:cs typeface="Arial"/>
              </a:rPr>
              <a:t>, n° 113-114, 2002: </a:t>
            </a:r>
            <a:r>
              <a:rPr sz="1200" b="0" i="0" u="sng" dirty="0">
                <a:solidFill>
                  <a:srgbClr val="000000"/>
                </a:solidFill>
                <a:latin typeface="Arial"/>
                <a:ea typeface="Arial"/>
                <a:cs typeface="Arial"/>
                <a:hlinkClick r:id="rId4" tooltip="https://www.persee.fr/doc/prati_0338-2389_2002_num_113_1_1944"/>
              </a:rPr>
              <a:t>https://www.persee.fr/doc/prati_0338-2389_2002_num_113_1_1944</a:t>
            </a:r>
            <a:endParaRPr sz="1200" b="1" i="0" u="none" dirty="0">
              <a:solidFill>
                <a:srgbClr val="000000"/>
              </a:solidFill>
              <a:latin typeface="Arial"/>
              <a:ea typeface="Arial"/>
              <a:cs typeface="Arial"/>
            </a:endParaRPr>
          </a:p>
          <a:p>
            <a:pPr lvl="1">
              <a:defRPr/>
            </a:pPr>
            <a:endParaRPr sz="1200" dirty="0"/>
          </a:p>
        </p:txBody>
      </p:sp>
    </p:spTree>
    <p:extLst>
      <p:ext uri="{BB962C8B-B14F-4D97-AF65-F5344CB8AC3E}">
        <p14:creationId xmlns:p14="http://schemas.microsoft.com/office/powerpoint/2010/main" val="812865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5" y="352921"/>
            <a:ext cx="6904383" cy="369331"/>
          </a:xfrm>
          <a:prstGeom prst="rect">
            <a:avLst/>
          </a:prstGeom>
          <a:noFill/>
        </p:spPr>
        <p:txBody>
          <a:bodyPr wrap="square" rtlCol="0">
            <a:spAutoFit/>
          </a:bodyPr>
          <a:lstStyle/>
          <a:p>
            <a:pPr>
              <a:defRPr/>
            </a:pPr>
            <a:r>
              <a:rPr lang="fr-FR" b="1">
                <a:solidFill>
                  <a:schemeClr val="tx2">
                    <a:lumMod val="40000"/>
                    <a:lumOff val="60000"/>
                  </a:schemeClr>
                </a:solidFill>
              </a:rPr>
              <a:t>Ressources</a:t>
            </a:r>
            <a:endParaRPr/>
          </a:p>
        </p:txBody>
      </p:sp>
      <p:sp>
        <p:nvSpPr>
          <p:cNvPr id="7" name="Rectangle 6"/>
          <p:cNvSpPr/>
          <p:nvPr/>
        </p:nvSpPr>
        <p:spPr bwMode="auto">
          <a:xfrm>
            <a:off x="1115614" y="1095374"/>
            <a:ext cx="7374658" cy="361949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sz="1200" b="1" i="0" u="none" dirty="0">
              <a:solidFill>
                <a:srgbClr val="000000"/>
              </a:solidFill>
              <a:latin typeface="Arial"/>
              <a:ea typeface="Arial"/>
              <a:cs typeface="Arial"/>
            </a:endParaRPr>
          </a:p>
          <a:p>
            <a:pPr marL="171450" indent="-171450">
              <a:buFont typeface="Wingdings" panose="05000000000000000000" pitchFamily="2" charset="2"/>
              <a:buChar char="v"/>
              <a:defRPr/>
            </a:pPr>
            <a:r>
              <a:rPr sz="1200" b="0" i="0" u="none" dirty="0">
                <a:solidFill>
                  <a:srgbClr val="000000"/>
                </a:solidFill>
                <a:latin typeface="Arial"/>
                <a:ea typeface="Arial"/>
                <a:cs typeface="Arial"/>
              </a:rPr>
              <a:t>   </a:t>
            </a:r>
            <a:r>
              <a:rPr sz="1200" b="0" i="0" u="none" dirty="0">
                <a:solidFill>
                  <a:srgbClr val="00B050"/>
                </a:solidFill>
                <a:latin typeface="Arial"/>
                <a:ea typeface="Arial"/>
                <a:cs typeface="Arial"/>
              </a:rPr>
              <a:t> </a:t>
            </a:r>
            <a:r>
              <a:rPr sz="1200" b="1" i="0" u="none" dirty="0">
                <a:solidFill>
                  <a:srgbClr val="00B050"/>
                </a:solidFill>
                <a:latin typeface="Arial"/>
                <a:ea typeface="Arial"/>
                <a:cs typeface="Arial"/>
              </a:rPr>
              <a:t> Livres et </a:t>
            </a:r>
            <a:r>
              <a:rPr sz="1200" b="1" i="0" u="none" dirty="0" err="1">
                <a:solidFill>
                  <a:srgbClr val="00B050"/>
                </a:solidFill>
                <a:latin typeface="Arial"/>
                <a:ea typeface="Arial"/>
                <a:cs typeface="Arial"/>
              </a:rPr>
              <a:t>manuels</a:t>
            </a:r>
            <a:r>
              <a:rPr sz="1200" b="1" i="0" u="none" dirty="0">
                <a:solidFill>
                  <a:srgbClr val="00B050"/>
                </a:solidFill>
                <a:latin typeface="Arial"/>
                <a:ea typeface="Arial"/>
                <a:cs typeface="Arial"/>
              </a:rPr>
              <a:t> (pour des </a:t>
            </a:r>
            <a:r>
              <a:rPr sz="1200" b="1" i="0" u="none" dirty="0" err="1">
                <a:solidFill>
                  <a:srgbClr val="00B050"/>
                </a:solidFill>
                <a:latin typeface="Arial"/>
                <a:ea typeface="Arial"/>
                <a:cs typeface="Arial"/>
              </a:rPr>
              <a:t>activités</a:t>
            </a:r>
            <a:r>
              <a:rPr sz="1200" b="1" i="0" u="none" dirty="0">
                <a:solidFill>
                  <a:srgbClr val="00B050"/>
                </a:solidFill>
                <a:latin typeface="Arial"/>
                <a:ea typeface="Arial"/>
                <a:cs typeface="Arial"/>
              </a:rPr>
              <a:t> </a:t>
            </a:r>
            <a:r>
              <a:rPr sz="1200" b="1" i="0" u="none" dirty="0" err="1">
                <a:solidFill>
                  <a:srgbClr val="00B050"/>
                </a:solidFill>
                <a:latin typeface="Arial"/>
                <a:ea typeface="Arial"/>
                <a:cs typeface="Arial"/>
              </a:rPr>
              <a:t>concrètes</a:t>
            </a:r>
            <a:r>
              <a:rPr sz="1200" b="1" i="0" u="none" dirty="0">
                <a:solidFill>
                  <a:srgbClr val="00B050"/>
                </a:solidFill>
                <a:latin typeface="Arial"/>
                <a:ea typeface="Arial"/>
                <a:cs typeface="Arial"/>
              </a:rPr>
              <a:t>, séances </a:t>
            </a:r>
            <a:r>
              <a:rPr sz="1200" b="1" i="0" u="none" dirty="0" err="1">
                <a:solidFill>
                  <a:srgbClr val="00B050"/>
                </a:solidFill>
                <a:latin typeface="Arial"/>
                <a:ea typeface="Arial"/>
                <a:cs typeface="Arial"/>
              </a:rPr>
              <a:t>clé</a:t>
            </a:r>
            <a:r>
              <a:rPr sz="1200" b="1" i="0" u="none" dirty="0">
                <a:solidFill>
                  <a:srgbClr val="00B050"/>
                </a:solidFill>
                <a:latin typeface="Arial"/>
                <a:ea typeface="Arial"/>
                <a:cs typeface="Arial"/>
              </a:rPr>
              <a:t> </a:t>
            </a:r>
            <a:r>
              <a:rPr sz="1200" b="1" i="0" u="none" dirty="0" err="1">
                <a:solidFill>
                  <a:srgbClr val="00B050"/>
                </a:solidFill>
                <a:latin typeface="Arial"/>
                <a:ea typeface="Arial"/>
                <a:cs typeface="Arial"/>
              </a:rPr>
              <a:t>en</a:t>
            </a:r>
            <a:r>
              <a:rPr sz="1200" b="1" i="0" u="none" dirty="0">
                <a:solidFill>
                  <a:srgbClr val="00B050"/>
                </a:solidFill>
                <a:latin typeface="Arial"/>
                <a:ea typeface="Arial"/>
                <a:cs typeface="Arial"/>
              </a:rPr>
              <a:t> main, fiches </a:t>
            </a:r>
            <a:r>
              <a:rPr sz="1200" b="1" i="0" u="none" dirty="0" err="1">
                <a:solidFill>
                  <a:srgbClr val="00B050"/>
                </a:solidFill>
                <a:latin typeface="Arial"/>
                <a:ea typeface="Arial"/>
                <a:cs typeface="Arial"/>
              </a:rPr>
              <a:t>outils</a:t>
            </a:r>
            <a:r>
              <a:rPr sz="1200" b="1" i="0" u="none" dirty="0">
                <a:solidFill>
                  <a:srgbClr val="00B050"/>
                </a:solidFill>
                <a:latin typeface="Arial"/>
                <a:ea typeface="Arial"/>
                <a:cs typeface="Arial"/>
              </a:rPr>
              <a:t>) :</a:t>
            </a:r>
            <a:endParaRPr dirty="0"/>
          </a:p>
          <a:p>
            <a:pPr>
              <a:defRPr/>
            </a:pPr>
            <a:endParaRPr sz="1200" b="1" i="0" u="none" dirty="0">
              <a:solidFill>
                <a:srgbClr val="000000"/>
              </a:solidFill>
              <a:latin typeface="Arial"/>
              <a:ea typeface="Arial"/>
              <a:cs typeface="Arial"/>
            </a:endParaRPr>
          </a:p>
          <a:p>
            <a:pPr lvl="1" algn="just">
              <a:defRPr/>
            </a:pPr>
            <a:r>
              <a:rPr lang="fr-FR" sz="1200" b="0" i="0" u="none" strike="noStrike" cap="none" spc="0" dirty="0">
                <a:solidFill>
                  <a:srgbClr val="000000"/>
                </a:solidFill>
                <a:latin typeface="Abyssinica SIL"/>
                <a:ea typeface="Abyssinica SIL"/>
                <a:cs typeface="Abyssinica SIL"/>
              </a:rPr>
              <a:t>➭ </a:t>
            </a:r>
            <a:r>
              <a:rPr sz="1200" b="0" i="0" u="sng" dirty="0">
                <a:solidFill>
                  <a:srgbClr val="000000"/>
                </a:solidFill>
                <a:latin typeface="Arial"/>
                <a:ea typeface="Arial"/>
                <a:cs typeface="Arial"/>
                <a:hlinkClick r:id="rId2" tooltip="https://www.editions-retz.com/auteur/sylvie-cebe.html"/>
              </a:rPr>
              <a:t>Sylvie </a:t>
            </a:r>
            <a:r>
              <a:rPr sz="1200" b="0" i="0" u="sng" dirty="0" err="1">
                <a:solidFill>
                  <a:srgbClr val="000000"/>
                </a:solidFill>
                <a:latin typeface="Arial"/>
                <a:ea typeface="Arial"/>
                <a:cs typeface="Arial"/>
                <a:hlinkClick r:id="rId2" tooltip="https://www.editions-retz.com/auteur/sylvie-cebe.html"/>
              </a:rPr>
              <a:t>Cèbe</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3" tooltip="https://www.editions-retz.com/auteur/roland-goigoux.html"/>
              </a:rPr>
              <a:t>Roland </a:t>
            </a:r>
            <a:r>
              <a:rPr sz="1200" b="0" i="0" u="sng" dirty="0" err="1">
                <a:solidFill>
                  <a:srgbClr val="000000"/>
                </a:solidFill>
                <a:latin typeface="Arial"/>
                <a:ea typeface="Arial"/>
                <a:cs typeface="Arial"/>
                <a:hlinkClick r:id="rId3" tooltip="https://www.editions-retz.com/auteur/roland-goigoux.html"/>
              </a:rPr>
              <a:t>Goigoux</a:t>
            </a:r>
            <a:r>
              <a:rPr sz="1200" b="0" i="0" u="none" dirty="0">
                <a:solidFill>
                  <a:srgbClr val="000000"/>
                </a:solidFill>
                <a:latin typeface="Arial"/>
                <a:ea typeface="Arial"/>
                <a:cs typeface="Arial"/>
              </a:rPr>
              <a:t>, </a:t>
            </a:r>
            <a:r>
              <a:rPr sz="1200" b="0" i="0" u="sng" dirty="0" err="1">
                <a:solidFill>
                  <a:srgbClr val="000000"/>
                </a:solidFill>
                <a:latin typeface="Arial"/>
                <a:ea typeface="Arial"/>
                <a:cs typeface="Arial"/>
                <a:hlinkClick r:id="rId4" tooltip="https://www.editions-retz.com/auteur/maite-perez-bacque.html"/>
              </a:rPr>
              <a:t>Maïté</a:t>
            </a:r>
            <a:r>
              <a:rPr sz="1200" b="0" i="0" u="sng" dirty="0">
                <a:solidFill>
                  <a:srgbClr val="000000"/>
                </a:solidFill>
                <a:latin typeface="Arial"/>
                <a:ea typeface="Arial"/>
                <a:cs typeface="Arial"/>
                <a:hlinkClick r:id="rId4" tooltip="https://www.editions-retz.com/auteur/maite-perez-bacque.html"/>
              </a:rPr>
              <a:t> Perez-</a:t>
            </a:r>
            <a:r>
              <a:rPr sz="1200" b="0" i="0" u="sng" dirty="0" err="1">
                <a:solidFill>
                  <a:srgbClr val="000000"/>
                </a:solidFill>
                <a:latin typeface="Arial"/>
                <a:ea typeface="Arial"/>
                <a:cs typeface="Arial"/>
                <a:hlinkClick r:id="rId4" tooltip="https://www.editions-retz.com/auteur/maite-perez-bacque.html"/>
              </a:rPr>
              <a:t>Bacqué</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5" tooltip="https://www.editions-retz.com/auteur/charlotte-raguideau.html"/>
              </a:rPr>
              <a:t>Charlotte </a:t>
            </a:r>
            <a:r>
              <a:rPr sz="1200" b="0" i="0" u="sng" dirty="0" err="1">
                <a:solidFill>
                  <a:srgbClr val="000000"/>
                </a:solidFill>
                <a:latin typeface="Arial"/>
                <a:ea typeface="Arial"/>
                <a:cs typeface="Arial"/>
                <a:hlinkClick r:id="rId5" tooltip="https://www.editions-retz.com/auteur/charlotte-raguideau.html"/>
              </a:rPr>
              <a:t>Raguideau</a:t>
            </a:r>
            <a:r>
              <a:rPr sz="1200" b="0" i="0" u="none" dirty="0">
                <a:solidFill>
                  <a:srgbClr val="000000"/>
                </a:solidFill>
                <a:latin typeface="Arial"/>
                <a:ea typeface="Arial"/>
                <a:cs typeface="Arial"/>
              </a:rPr>
              <a:t>, </a:t>
            </a:r>
            <a:r>
              <a:rPr sz="1200" b="0" i="1" u="none" dirty="0" err="1">
                <a:solidFill>
                  <a:srgbClr val="000000"/>
                </a:solidFill>
                <a:latin typeface="Arial"/>
                <a:ea typeface="Arial"/>
                <a:cs typeface="Arial"/>
              </a:rPr>
              <a:t>Lector&amp;lectrix</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fichier</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CD-rom</a:t>
            </a:r>
            <a:r>
              <a:rPr sz="1200" b="0" i="0" u="none" dirty="0">
                <a:solidFill>
                  <a:srgbClr val="000000"/>
                </a:solidFill>
                <a:latin typeface="Arial"/>
                <a:ea typeface="Arial"/>
                <a:cs typeface="Arial"/>
              </a:rPr>
              <a:t>) </a:t>
            </a:r>
            <a:r>
              <a:rPr sz="1200" b="0" i="1" u="none" dirty="0" err="1">
                <a:solidFill>
                  <a:srgbClr val="000000"/>
                </a:solidFill>
                <a:latin typeface="Arial"/>
                <a:ea typeface="Arial"/>
                <a:cs typeface="Arial"/>
              </a:rPr>
              <a:t>Apprendre</a:t>
            </a:r>
            <a:r>
              <a:rPr sz="1200" b="0" i="1" u="none" dirty="0">
                <a:solidFill>
                  <a:srgbClr val="000000"/>
                </a:solidFill>
                <a:latin typeface="Arial"/>
                <a:ea typeface="Arial"/>
                <a:cs typeface="Arial"/>
              </a:rPr>
              <a:t> à </a:t>
            </a:r>
            <a:r>
              <a:rPr sz="1200" b="0" i="1" u="none" dirty="0" err="1">
                <a:solidFill>
                  <a:srgbClr val="000000"/>
                </a:solidFill>
                <a:latin typeface="Arial"/>
                <a:ea typeface="Arial"/>
                <a:cs typeface="Arial"/>
              </a:rPr>
              <a:t>comprendre</a:t>
            </a:r>
            <a:r>
              <a:rPr sz="1200" b="0" i="1" u="none" dirty="0">
                <a:solidFill>
                  <a:srgbClr val="000000"/>
                </a:solidFill>
                <a:latin typeface="Arial"/>
                <a:ea typeface="Arial"/>
                <a:cs typeface="Arial"/>
              </a:rPr>
              <a:t> les </a:t>
            </a:r>
            <a:r>
              <a:rPr sz="1200" b="0" i="1" u="none" dirty="0" err="1">
                <a:solidFill>
                  <a:srgbClr val="000000"/>
                </a:solidFill>
                <a:latin typeface="Arial"/>
                <a:ea typeface="Arial"/>
                <a:cs typeface="Arial"/>
              </a:rPr>
              <a:t>textes</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Collège</a:t>
            </a:r>
            <a:r>
              <a:rPr sz="1200" b="0" i="0" u="none" dirty="0">
                <a:solidFill>
                  <a:srgbClr val="000000"/>
                </a:solidFill>
                <a:latin typeface="Arial"/>
                <a:ea typeface="Arial"/>
                <a:cs typeface="Arial"/>
              </a:rPr>
              <a:t> (2012) (</a:t>
            </a:r>
            <a:r>
              <a:rPr sz="1200" b="0" i="0" u="none" dirty="0" err="1">
                <a:solidFill>
                  <a:srgbClr val="000000"/>
                </a:solidFill>
                <a:latin typeface="Arial"/>
                <a:ea typeface="Arial"/>
                <a:cs typeface="Arial"/>
              </a:rPr>
              <a:t>séquences</a:t>
            </a:r>
            <a:r>
              <a:rPr sz="1200" b="0" i="0" u="none" dirty="0">
                <a:solidFill>
                  <a:srgbClr val="000000"/>
                </a:solidFill>
                <a:latin typeface="Arial"/>
                <a:ea typeface="Arial"/>
                <a:cs typeface="Arial"/>
              </a:rPr>
              <a:t> de la 6</a:t>
            </a:r>
            <a:r>
              <a:rPr sz="1200" b="0" i="0" u="none" baseline="30000" dirty="0">
                <a:solidFill>
                  <a:srgbClr val="000000"/>
                </a:solidFill>
                <a:latin typeface="Arial"/>
                <a:ea typeface="Arial"/>
                <a:cs typeface="Arial"/>
              </a:rPr>
              <a:t>ème</a:t>
            </a:r>
            <a:r>
              <a:rPr sz="1200" b="0" i="0" u="none" dirty="0">
                <a:solidFill>
                  <a:srgbClr val="000000"/>
                </a:solidFill>
                <a:latin typeface="Arial"/>
                <a:ea typeface="Arial"/>
                <a:cs typeface="Arial"/>
              </a:rPr>
              <a:t>à la 3</a:t>
            </a:r>
            <a:r>
              <a:rPr sz="1200" b="0" i="0" u="none" baseline="30000" dirty="0">
                <a:solidFill>
                  <a:srgbClr val="000000"/>
                </a:solidFill>
                <a:latin typeface="Arial"/>
                <a:ea typeface="Arial"/>
                <a:cs typeface="Arial"/>
              </a:rPr>
              <a:t>ème</a:t>
            </a:r>
            <a:r>
              <a:rPr sz="1200" b="0" i="0" u="none" dirty="0">
                <a:solidFill>
                  <a:srgbClr val="000000"/>
                </a:solidFill>
                <a:latin typeface="Arial"/>
                <a:ea typeface="Arial"/>
                <a:cs typeface="Arial"/>
              </a:rPr>
              <a:t>)</a:t>
            </a:r>
            <a:endParaRPr dirty="0"/>
          </a:p>
          <a:p>
            <a:pPr algn="just">
              <a:defRPr/>
            </a:pPr>
            <a:endParaRPr sz="1200" b="0" i="0" u="none" dirty="0">
              <a:solidFill>
                <a:srgbClr val="000000"/>
              </a:solidFill>
              <a:latin typeface="Arial"/>
              <a:ea typeface="Arial"/>
              <a:cs typeface="Arial"/>
            </a:endParaRPr>
          </a:p>
          <a:p>
            <a:pPr lvl="1" algn="just">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Patrick </a:t>
            </a:r>
            <a:r>
              <a:rPr sz="1200" b="0" i="0" u="none" dirty="0" err="1">
                <a:solidFill>
                  <a:srgbClr val="000000"/>
                </a:solidFill>
                <a:latin typeface="Arial"/>
                <a:ea typeface="Arial"/>
                <a:cs typeface="Arial"/>
              </a:rPr>
              <a:t>Joole,</a:t>
            </a:r>
            <a:r>
              <a:rPr sz="1200" b="0" i="1" u="none" dirty="0" err="1">
                <a:solidFill>
                  <a:srgbClr val="000000"/>
                </a:solidFill>
                <a:latin typeface="Arial"/>
                <a:ea typeface="Arial"/>
                <a:cs typeface="Arial"/>
              </a:rPr>
              <a:t>Comprendre</a:t>
            </a:r>
            <a:r>
              <a:rPr sz="1200" b="0" i="1" u="none" dirty="0">
                <a:solidFill>
                  <a:srgbClr val="000000"/>
                </a:solidFill>
                <a:latin typeface="Arial"/>
                <a:ea typeface="Arial"/>
                <a:cs typeface="Arial"/>
              </a:rPr>
              <a:t> des </a:t>
            </a:r>
            <a:r>
              <a:rPr sz="1200" b="0" i="1" u="none" dirty="0" err="1">
                <a:solidFill>
                  <a:srgbClr val="000000"/>
                </a:solidFill>
                <a:latin typeface="Arial"/>
                <a:ea typeface="Arial"/>
                <a:cs typeface="Arial"/>
              </a:rPr>
              <a:t>textes</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écrits</a:t>
            </a:r>
            <a:r>
              <a:rPr sz="1200" b="0" i="0" u="none" dirty="0">
                <a:solidFill>
                  <a:srgbClr val="000000"/>
                </a:solidFill>
                <a:latin typeface="Arial"/>
                <a:ea typeface="Arial"/>
                <a:cs typeface="Arial"/>
              </a:rPr>
              <a:t>, cycle 3/</a:t>
            </a:r>
            <a:r>
              <a:rPr sz="1200" b="0" i="0" u="none" dirty="0" err="1">
                <a:solidFill>
                  <a:srgbClr val="000000"/>
                </a:solidFill>
                <a:latin typeface="Arial"/>
                <a:ea typeface="Arial"/>
                <a:cs typeface="Arial"/>
              </a:rPr>
              <a:t>collège</a:t>
            </a:r>
            <a:r>
              <a:rPr sz="1200" b="0" i="0" u="none" dirty="0">
                <a:solidFill>
                  <a:srgbClr val="000000"/>
                </a:solidFill>
                <a:latin typeface="Arial"/>
                <a:ea typeface="Arial"/>
                <a:cs typeface="Arial"/>
              </a:rPr>
              <a:t> (+ </a:t>
            </a:r>
            <a:r>
              <a:rPr sz="1200" b="0" i="0" u="none" dirty="0" err="1">
                <a:solidFill>
                  <a:srgbClr val="000000"/>
                </a:solidFill>
                <a:latin typeface="Arial"/>
                <a:ea typeface="Arial"/>
                <a:cs typeface="Arial"/>
              </a:rPr>
              <a:t>CD-rom</a:t>
            </a:r>
            <a:r>
              <a:rPr sz="1200" b="0" i="0" u="none" dirty="0">
                <a:solidFill>
                  <a:srgbClr val="000000"/>
                </a:solidFill>
                <a:latin typeface="Arial"/>
                <a:ea typeface="Arial"/>
                <a:cs typeface="Arial"/>
              </a:rPr>
              <a:t>), CRDP. Retz, 2008. </a:t>
            </a:r>
            <a:endParaRPr dirty="0"/>
          </a:p>
          <a:p>
            <a:pPr algn="just">
              <a:defRPr/>
            </a:pPr>
            <a:endParaRPr sz="1200" b="0" i="0" u="none" dirty="0">
              <a:solidFill>
                <a:srgbClr val="000000"/>
              </a:solidFill>
              <a:latin typeface="Arial"/>
              <a:ea typeface="Arial"/>
              <a:cs typeface="Arial"/>
            </a:endParaRPr>
          </a:p>
          <a:p>
            <a:pPr lvl="1" algn="just">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Daniel Beltrami, François </a:t>
            </a:r>
            <a:r>
              <a:rPr sz="1200" b="0" i="0" u="none" dirty="0" err="1">
                <a:solidFill>
                  <a:srgbClr val="000000"/>
                </a:solidFill>
                <a:latin typeface="Arial"/>
                <a:ea typeface="Arial"/>
                <a:cs typeface="Arial"/>
              </a:rPr>
              <a:t>Quet</a:t>
            </a:r>
            <a:r>
              <a:rPr sz="1200" b="0" i="0" u="none" dirty="0">
                <a:solidFill>
                  <a:srgbClr val="000000"/>
                </a:solidFill>
                <a:latin typeface="Arial"/>
                <a:ea typeface="Arial"/>
                <a:cs typeface="Arial"/>
              </a:rPr>
              <a:t>, Martine </a:t>
            </a:r>
            <a:r>
              <a:rPr sz="1200" b="0" i="0" u="none" dirty="0" err="1">
                <a:solidFill>
                  <a:srgbClr val="000000"/>
                </a:solidFill>
                <a:latin typeface="Arial"/>
                <a:ea typeface="Arial"/>
                <a:cs typeface="Arial"/>
              </a:rPr>
              <a:t>Rémond</a:t>
            </a:r>
            <a:r>
              <a:rPr sz="1200" b="0" i="0" u="none" dirty="0">
                <a:solidFill>
                  <a:srgbClr val="000000"/>
                </a:solidFill>
                <a:latin typeface="Arial"/>
                <a:ea typeface="Arial"/>
                <a:cs typeface="Arial"/>
              </a:rPr>
              <a:t>, J. </a:t>
            </a:r>
            <a:r>
              <a:rPr sz="1200" b="0" i="0" u="none" dirty="0" err="1">
                <a:solidFill>
                  <a:srgbClr val="000000"/>
                </a:solidFill>
                <a:latin typeface="Arial"/>
                <a:ea typeface="Arial"/>
                <a:cs typeface="Arial"/>
              </a:rPr>
              <a:t>Ruffier</a:t>
            </a:r>
            <a:r>
              <a:rPr sz="1200" b="0" i="0" u="none" dirty="0">
                <a:solidFill>
                  <a:srgbClr val="000000"/>
                </a:solidFill>
                <a:latin typeface="Arial"/>
                <a:ea typeface="Arial"/>
                <a:cs typeface="Arial"/>
              </a:rPr>
              <a:t>, </a:t>
            </a:r>
            <a:r>
              <a:rPr sz="1200" b="0" i="1" u="none" dirty="0">
                <a:solidFill>
                  <a:srgbClr val="000000"/>
                </a:solidFill>
                <a:latin typeface="Arial"/>
                <a:ea typeface="Arial"/>
                <a:cs typeface="Arial"/>
              </a:rPr>
              <a:t>Lectures pour le cycle 3, </a:t>
            </a:r>
            <a:r>
              <a:rPr sz="1200" b="0" i="1" u="none" dirty="0" err="1">
                <a:solidFill>
                  <a:srgbClr val="000000"/>
                </a:solidFill>
                <a:latin typeface="Arial"/>
                <a:ea typeface="Arial"/>
                <a:cs typeface="Arial"/>
              </a:rPr>
              <a:t>Enseigner</a:t>
            </a:r>
            <a:r>
              <a:rPr sz="1200" b="0" i="1" u="none" dirty="0">
                <a:solidFill>
                  <a:srgbClr val="000000"/>
                </a:solidFill>
                <a:latin typeface="Arial"/>
                <a:ea typeface="Arial"/>
                <a:cs typeface="Arial"/>
              </a:rPr>
              <a:t> la </a:t>
            </a:r>
            <a:r>
              <a:rPr sz="1200" b="0" i="1" u="none" dirty="0" err="1">
                <a:solidFill>
                  <a:srgbClr val="000000"/>
                </a:solidFill>
                <a:latin typeface="Arial"/>
                <a:ea typeface="Arial"/>
                <a:cs typeface="Arial"/>
              </a:rPr>
              <a:t>compréhension</a:t>
            </a:r>
            <a:r>
              <a:rPr sz="1200" b="0" i="1" u="none" dirty="0">
                <a:solidFill>
                  <a:srgbClr val="000000"/>
                </a:solidFill>
                <a:latin typeface="Arial"/>
                <a:ea typeface="Arial"/>
                <a:cs typeface="Arial"/>
              </a:rPr>
              <a:t> par le </a:t>
            </a:r>
            <a:r>
              <a:rPr sz="1200" b="0" i="1" u="none" dirty="0" err="1">
                <a:solidFill>
                  <a:srgbClr val="000000"/>
                </a:solidFill>
                <a:latin typeface="Arial"/>
                <a:ea typeface="Arial"/>
                <a:cs typeface="Arial"/>
              </a:rPr>
              <a:t>débat</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interprétatif</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Hatier</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Mosaïque</a:t>
            </a:r>
            <a:r>
              <a:rPr sz="1200" b="0" i="0" u="none" dirty="0">
                <a:solidFill>
                  <a:srgbClr val="000000"/>
                </a:solidFill>
                <a:latin typeface="Arial"/>
                <a:ea typeface="Arial"/>
                <a:cs typeface="Arial"/>
              </a:rPr>
              <a:t>, 2004. </a:t>
            </a:r>
            <a:endParaRPr dirty="0"/>
          </a:p>
          <a:p>
            <a:pPr algn="just">
              <a:defRPr/>
            </a:pPr>
            <a:endParaRPr sz="1200" b="0" i="0" u="none" dirty="0">
              <a:solidFill>
                <a:srgbClr val="000000"/>
              </a:solidFill>
              <a:latin typeface="Arial"/>
              <a:ea typeface="Arial"/>
              <a:cs typeface="Arial"/>
            </a:endParaRPr>
          </a:p>
          <a:p>
            <a:pPr lvl="1" algn="just">
              <a:defRPr/>
            </a:pPr>
            <a:r>
              <a:rPr lang="fr-FR" sz="1200" b="0" i="0" u="none" strike="noStrike" cap="none" spc="0" dirty="0">
                <a:solidFill>
                  <a:srgbClr val="000000"/>
                </a:solidFill>
                <a:latin typeface="Abyssinica SIL"/>
                <a:ea typeface="Abyssinica SIL"/>
                <a:cs typeface="Abyssinica SIL"/>
              </a:rPr>
              <a:t>➭ </a:t>
            </a:r>
            <a:r>
              <a:rPr sz="1200" b="0" i="0" u="none" dirty="0" err="1">
                <a:solidFill>
                  <a:srgbClr val="000000"/>
                </a:solidFill>
                <a:latin typeface="Arial"/>
                <a:ea typeface="Arial"/>
                <a:cs typeface="Arial"/>
              </a:rPr>
              <a:t>Maryse</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Brumont</a:t>
            </a:r>
            <a:r>
              <a:rPr sz="1200" b="0" i="0" u="none" dirty="0">
                <a:solidFill>
                  <a:srgbClr val="000000"/>
                </a:solidFill>
                <a:latin typeface="Arial"/>
                <a:ea typeface="Arial"/>
                <a:cs typeface="Arial"/>
              </a:rPr>
              <a:t>, </a:t>
            </a:r>
            <a:r>
              <a:rPr sz="1200" b="0" i="1" u="none" dirty="0">
                <a:solidFill>
                  <a:srgbClr val="000000"/>
                </a:solidFill>
                <a:latin typeface="Arial"/>
                <a:ea typeface="Arial"/>
                <a:cs typeface="Arial"/>
              </a:rPr>
              <a:t>Diversifier et </a:t>
            </a:r>
            <a:r>
              <a:rPr sz="1200" b="0" i="1" u="none" dirty="0" err="1">
                <a:solidFill>
                  <a:srgbClr val="000000"/>
                </a:solidFill>
                <a:latin typeface="Arial"/>
                <a:ea typeface="Arial"/>
                <a:cs typeface="Arial"/>
              </a:rPr>
              <a:t>renouveler</a:t>
            </a:r>
            <a:r>
              <a:rPr sz="1200" b="0" i="1" u="none" dirty="0">
                <a:solidFill>
                  <a:srgbClr val="000000"/>
                </a:solidFill>
                <a:latin typeface="Arial"/>
                <a:ea typeface="Arial"/>
                <a:cs typeface="Arial"/>
              </a:rPr>
              <a:t> les situations de lecture au cycle 3</a:t>
            </a:r>
            <a:r>
              <a:rPr sz="1200" b="0" i="0" u="none" dirty="0">
                <a:solidFill>
                  <a:srgbClr val="000000"/>
                </a:solidFill>
                <a:latin typeface="Arial"/>
                <a:ea typeface="Arial"/>
                <a:cs typeface="Arial"/>
              </a:rPr>
              <a:t>, SCEREN, CRDP Aquitaine, 2010.</a:t>
            </a:r>
            <a:endParaRPr dirty="0"/>
          </a:p>
          <a:p>
            <a:pPr algn="just">
              <a:defRPr/>
            </a:pPr>
            <a:endParaRPr sz="1200" b="0" i="0" u="none" dirty="0">
              <a:solidFill>
                <a:srgbClr val="000000"/>
              </a:solidFill>
              <a:latin typeface="Arial"/>
              <a:ea typeface="Arial"/>
              <a:cs typeface="Arial"/>
            </a:endParaRPr>
          </a:p>
          <a:p>
            <a:pPr lvl="1" algn="just">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Brigitte Chevalier, - </a:t>
            </a:r>
            <a:r>
              <a:rPr sz="1200" b="0" i="1" u="none" dirty="0" err="1">
                <a:solidFill>
                  <a:srgbClr val="000000"/>
                </a:solidFill>
                <a:latin typeface="Arial"/>
                <a:ea typeface="Arial"/>
                <a:cs typeface="Arial"/>
              </a:rPr>
              <a:t>a.r.t.h.u.r</a:t>
            </a:r>
            <a:r>
              <a:rPr sz="1200" b="0" i="1" u="none" dirty="0">
                <a:solidFill>
                  <a:srgbClr val="000000"/>
                </a:solidFill>
                <a:latin typeface="Arial"/>
                <a:ea typeface="Arial"/>
                <a:cs typeface="Arial"/>
              </a:rPr>
              <a:t>, Un atelier pour </a:t>
            </a:r>
            <a:r>
              <a:rPr sz="1200" b="0" i="1" u="none" dirty="0" err="1">
                <a:solidFill>
                  <a:srgbClr val="000000"/>
                </a:solidFill>
                <a:latin typeface="Arial"/>
                <a:ea typeface="Arial"/>
                <a:cs typeface="Arial"/>
              </a:rPr>
              <a:t>maîtriser</a:t>
            </a:r>
            <a:r>
              <a:rPr sz="1200" b="0" i="1" u="none" dirty="0">
                <a:solidFill>
                  <a:srgbClr val="000000"/>
                </a:solidFill>
                <a:latin typeface="Arial"/>
                <a:ea typeface="Arial"/>
                <a:cs typeface="Arial"/>
              </a:rPr>
              <a:t> la lecture</a:t>
            </a:r>
            <a:r>
              <a:rPr sz="1200" b="0" i="0" u="none" dirty="0">
                <a:solidFill>
                  <a:srgbClr val="000000"/>
                </a:solidFill>
                <a:latin typeface="Arial"/>
                <a:ea typeface="Arial"/>
                <a:cs typeface="Arial"/>
              </a:rPr>
              <a:t>, Nathan, 1991</a:t>
            </a:r>
            <a:endParaRPr sz="1200" b="0" i="1" u="none" dirty="0">
              <a:solidFill>
                <a:srgbClr val="000000"/>
              </a:solidFill>
              <a:latin typeface="Arial"/>
              <a:ea typeface="Arial"/>
              <a:cs typeface="Arial"/>
            </a:endParaRPr>
          </a:p>
          <a:p>
            <a:pPr algn="just">
              <a:defRPr/>
            </a:pPr>
            <a:r>
              <a:rPr sz="1200" b="0" i="0" u="none" dirty="0">
                <a:solidFill>
                  <a:srgbClr val="000000"/>
                </a:solidFill>
                <a:latin typeface="Arial"/>
                <a:ea typeface="Arial"/>
                <a:cs typeface="Arial"/>
              </a:rPr>
              <a:t> 	               	 - </a:t>
            </a:r>
            <a:r>
              <a:rPr sz="1200" b="0" i="1" u="none" dirty="0">
                <a:solidFill>
                  <a:srgbClr val="000000"/>
                </a:solidFill>
                <a:latin typeface="Arial"/>
                <a:ea typeface="Arial"/>
                <a:cs typeface="Arial"/>
              </a:rPr>
              <a:t>Bien lire au </a:t>
            </a:r>
            <a:r>
              <a:rPr sz="1200" b="0" i="1" u="none" dirty="0" err="1">
                <a:solidFill>
                  <a:srgbClr val="000000"/>
                </a:solidFill>
                <a:latin typeface="Arial"/>
                <a:ea typeface="Arial"/>
                <a:cs typeface="Arial"/>
              </a:rPr>
              <a:t>collège</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textes</a:t>
            </a:r>
            <a:r>
              <a:rPr sz="1200" b="0" i="1" u="none" dirty="0">
                <a:solidFill>
                  <a:srgbClr val="000000"/>
                </a:solidFill>
                <a:latin typeface="Arial"/>
                <a:ea typeface="Arial"/>
                <a:cs typeface="Arial"/>
              </a:rPr>
              <a:t> et </a:t>
            </a:r>
            <a:r>
              <a:rPr sz="1200" b="0" i="1" u="none" dirty="0" err="1">
                <a:solidFill>
                  <a:srgbClr val="000000"/>
                </a:solidFill>
                <a:latin typeface="Arial"/>
                <a:ea typeface="Arial"/>
                <a:cs typeface="Arial"/>
              </a:rPr>
              <a:t>exercices</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d’entraînement</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progressifs</a:t>
            </a:r>
            <a:r>
              <a:rPr sz="1200" b="0" i="1" u="none" dirty="0">
                <a:solidFill>
                  <a:srgbClr val="000000"/>
                </a:solidFill>
                <a:latin typeface="Arial"/>
                <a:ea typeface="Arial"/>
                <a:cs typeface="Arial"/>
              </a:rPr>
              <a:t> </a:t>
            </a:r>
            <a:r>
              <a:rPr sz="1200" b="0" i="0" u="none" dirty="0">
                <a:solidFill>
                  <a:srgbClr val="000000"/>
                </a:solidFill>
                <a:latin typeface="Arial"/>
                <a:ea typeface="Arial"/>
                <a:cs typeface="Arial"/>
              </a:rPr>
              <a:t>(avec 			</a:t>
            </a:r>
            <a:r>
              <a:rPr sz="1200" b="0" i="0" u="none" dirty="0" err="1">
                <a:solidFill>
                  <a:srgbClr val="000000"/>
                </a:solidFill>
                <a:latin typeface="Arial"/>
                <a:ea typeface="Arial"/>
                <a:cs typeface="Arial"/>
              </a:rPr>
              <a:t>leurs</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corrigés</a:t>
            </a:r>
            <a:r>
              <a:rPr sz="1200" b="0" i="0" u="none" dirty="0">
                <a:solidFill>
                  <a:srgbClr val="000000"/>
                </a:solidFill>
                <a:latin typeface="Arial"/>
                <a:ea typeface="Arial"/>
                <a:cs typeface="Arial"/>
              </a:rPr>
              <a:t>), Nathan, 1986</a:t>
            </a:r>
            <a:endParaRPr sz="950" b="0" i="0" u="none" dirty="0">
              <a:solidFill>
                <a:srgbClr val="000000"/>
              </a:solidFill>
              <a:latin typeface="Arial"/>
              <a:ea typeface="Arial"/>
              <a:cs typeface="Arial"/>
            </a:endParaRPr>
          </a:p>
        </p:txBody>
      </p:sp>
    </p:spTree>
    <p:extLst>
      <p:ext uri="{BB962C8B-B14F-4D97-AF65-F5344CB8AC3E}">
        <p14:creationId xmlns:p14="http://schemas.microsoft.com/office/powerpoint/2010/main" val="1672377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dirty="0">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4" y="352920"/>
            <a:ext cx="6904381" cy="369330"/>
          </a:xfrm>
          <a:prstGeom prst="rect">
            <a:avLst/>
          </a:prstGeom>
          <a:noFill/>
        </p:spPr>
        <p:txBody>
          <a:bodyPr wrap="square" rtlCol="0">
            <a:spAutoFit/>
          </a:bodyPr>
          <a:lstStyle/>
          <a:p>
            <a:pPr>
              <a:defRPr/>
            </a:pPr>
            <a:r>
              <a:rPr lang="fr-FR" b="1">
                <a:solidFill>
                  <a:schemeClr val="tx2">
                    <a:lumMod val="40000"/>
                    <a:lumOff val="60000"/>
                  </a:schemeClr>
                </a:solidFill>
              </a:rPr>
              <a:t>Ressources</a:t>
            </a:r>
            <a:endParaRPr/>
          </a:p>
        </p:txBody>
      </p:sp>
      <p:sp>
        <p:nvSpPr>
          <p:cNvPr id="7" name="Rectangle 6"/>
          <p:cNvSpPr/>
          <p:nvPr/>
        </p:nvSpPr>
        <p:spPr bwMode="auto">
          <a:xfrm>
            <a:off x="1115614" y="833437"/>
            <a:ext cx="7374658" cy="340518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800" b="0" i="0" u="none" strike="noStrike" cap="none" spc="0" dirty="0">
                <a:solidFill>
                  <a:srgbClr val="000000"/>
                </a:solidFill>
                <a:latin typeface="Arial"/>
                <a:ea typeface="Arial"/>
                <a:cs typeface="Arial"/>
              </a:rPr>
              <a:t>— </a:t>
            </a:r>
            <a:r>
              <a:rPr lang="fr-FR" sz="1800" b="1" i="0" u="none" strike="noStrike" cap="none" spc="0" dirty="0">
                <a:solidFill>
                  <a:srgbClr val="000000"/>
                </a:solidFill>
                <a:latin typeface="Arial"/>
                <a:ea typeface="Arial"/>
                <a:cs typeface="Arial"/>
              </a:rPr>
              <a:t>Étude de la langue</a:t>
            </a:r>
            <a:endParaRPr dirty="0"/>
          </a:p>
          <a:p>
            <a:pPr>
              <a:defRPr/>
            </a:pPr>
            <a:endParaRPr sz="1200" b="1" i="0" u="none" strike="noStrike" cap="none" spc="0" dirty="0">
              <a:solidFill>
                <a:srgbClr val="00B050"/>
              </a:solidFill>
              <a:latin typeface="Arial"/>
              <a:ea typeface="Arial"/>
              <a:cs typeface="Arial"/>
            </a:endParaRPr>
          </a:p>
          <a:p>
            <a:pPr marL="171450" indent="-171450">
              <a:buFont typeface="Wingdings" panose="05000000000000000000" pitchFamily="2" charset="2"/>
              <a:buChar char="v"/>
              <a:defRPr/>
            </a:pPr>
            <a:r>
              <a:rPr sz="1200" b="1" i="0" u="none" dirty="0">
                <a:solidFill>
                  <a:srgbClr val="00B050"/>
                </a:solidFill>
                <a:latin typeface="Arial"/>
                <a:ea typeface="Arial"/>
                <a:cs typeface="Arial"/>
              </a:rPr>
              <a:t>  </a:t>
            </a:r>
            <a:r>
              <a:rPr sz="1200" b="0" i="0" u="none" dirty="0">
                <a:solidFill>
                  <a:srgbClr val="00B050"/>
                </a:solidFill>
                <a:latin typeface="Arial"/>
                <a:ea typeface="Arial"/>
                <a:cs typeface="Arial"/>
              </a:rPr>
              <a:t>   </a:t>
            </a:r>
            <a:r>
              <a:rPr sz="1200" b="1" i="0" u="none" dirty="0" err="1">
                <a:solidFill>
                  <a:srgbClr val="00B050"/>
                </a:solidFill>
                <a:latin typeface="Arial"/>
                <a:ea typeface="Arial"/>
                <a:cs typeface="Arial"/>
              </a:rPr>
              <a:t>Lexique</a:t>
            </a:r>
            <a:endParaRPr lang="fr-FR" sz="1200" b="1" i="0" u="none" dirty="0">
              <a:solidFill>
                <a:srgbClr val="00B050"/>
              </a:solidFill>
              <a:latin typeface="Arial"/>
              <a:ea typeface="Arial"/>
              <a:cs typeface="Arial"/>
            </a:endParaRPr>
          </a:p>
          <a:p>
            <a:pPr>
              <a:defRPr/>
            </a:pPr>
            <a:endParaRPr sz="1200" b="0" i="0" u="none" dirty="0">
              <a:solidFill>
                <a:srgbClr val="00B050"/>
              </a:solidFill>
              <a:latin typeface="Arial"/>
              <a:ea typeface="Arial"/>
              <a:cs typeface="Arial"/>
            </a:endParaRPr>
          </a:p>
          <a:p>
            <a:pPr>
              <a:defRPr/>
            </a:pPr>
            <a:r>
              <a:rPr sz="1200" b="0" i="0" u="none" dirty="0">
                <a:solidFill>
                  <a:srgbClr val="000000"/>
                </a:solidFill>
                <a:latin typeface="Abyssinica SIL"/>
                <a:ea typeface="Abyssinica SIL"/>
                <a:cs typeface="Abyssinica SIL"/>
              </a:rPr>
              <a:t>➭</a:t>
            </a:r>
            <a:r>
              <a:rPr sz="1200" b="0" i="0" u="none" dirty="0">
                <a:solidFill>
                  <a:srgbClr val="000000"/>
                </a:solidFill>
                <a:latin typeface="Arial"/>
                <a:ea typeface="Arial"/>
                <a:cs typeface="Arial"/>
              </a:rPr>
              <a:t> Jacqueline </a:t>
            </a:r>
            <a:r>
              <a:rPr sz="1200" b="0" i="0" u="none" dirty="0" err="1">
                <a:solidFill>
                  <a:srgbClr val="000000"/>
                </a:solidFill>
                <a:latin typeface="Arial"/>
                <a:ea typeface="Arial"/>
                <a:cs typeface="Arial"/>
              </a:rPr>
              <a:t>Picoche</a:t>
            </a:r>
            <a:r>
              <a:rPr sz="1200" b="0" i="0" u="none" dirty="0">
                <a:solidFill>
                  <a:srgbClr val="000000"/>
                </a:solidFill>
                <a:latin typeface="Arial"/>
                <a:ea typeface="Arial"/>
                <a:cs typeface="Arial"/>
              </a:rPr>
              <a:t>, Bruno </a:t>
            </a:r>
            <a:r>
              <a:rPr sz="1200" b="0" i="0" u="none" dirty="0" err="1">
                <a:solidFill>
                  <a:srgbClr val="000000"/>
                </a:solidFill>
                <a:latin typeface="Arial"/>
                <a:ea typeface="Arial"/>
                <a:cs typeface="Arial"/>
              </a:rPr>
              <a:t>Germain</a:t>
            </a:r>
            <a:r>
              <a:rPr sz="1200" b="0" i="0" u="none" dirty="0">
                <a:solidFill>
                  <a:srgbClr val="000000"/>
                </a:solidFill>
                <a:latin typeface="Arial"/>
                <a:ea typeface="Arial"/>
                <a:cs typeface="Arial"/>
              </a:rPr>
              <a:t> et </a:t>
            </a:r>
            <a:r>
              <a:rPr sz="1200" b="0" i="0" u="none" dirty="0" err="1">
                <a:solidFill>
                  <a:srgbClr val="000000"/>
                </a:solidFill>
                <a:latin typeface="Arial"/>
                <a:ea typeface="Arial"/>
                <a:cs typeface="Arial"/>
              </a:rPr>
              <a:t>alii,</a:t>
            </a:r>
            <a:r>
              <a:rPr sz="1200" b="0" i="1" u="none" dirty="0" err="1">
                <a:solidFill>
                  <a:srgbClr val="000000"/>
                </a:solidFill>
                <a:latin typeface="Arial"/>
                <a:ea typeface="Arial"/>
                <a:cs typeface="Arial"/>
              </a:rPr>
              <a:t>Vocanet</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Une</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démarche</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novatrice</a:t>
            </a:r>
            <a:r>
              <a:rPr sz="1200" b="0" i="1" u="none" dirty="0">
                <a:solidFill>
                  <a:srgbClr val="000000"/>
                </a:solidFill>
                <a:latin typeface="Arial"/>
                <a:ea typeface="Arial"/>
                <a:cs typeface="Arial"/>
              </a:rPr>
              <a:t> et un </a:t>
            </a:r>
            <a:r>
              <a:rPr sz="1200" b="0" i="1" u="none" dirty="0" err="1">
                <a:solidFill>
                  <a:srgbClr val="000000"/>
                </a:solidFill>
                <a:latin typeface="Arial"/>
                <a:ea typeface="Arial"/>
                <a:cs typeface="Arial"/>
              </a:rPr>
              <a:t>dispositif</a:t>
            </a:r>
            <a:r>
              <a:rPr sz="1200" b="0" i="1" u="none" dirty="0">
                <a:solidFill>
                  <a:srgbClr val="000000"/>
                </a:solidFill>
                <a:latin typeface="Arial"/>
                <a:ea typeface="Arial"/>
                <a:cs typeface="Arial"/>
              </a:rPr>
              <a:t> simple pour </a:t>
            </a:r>
            <a:r>
              <a:rPr sz="1200" b="0" i="1" u="none" dirty="0" err="1">
                <a:solidFill>
                  <a:srgbClr val="000000"/>
                </a:solidFill>
                <a:latin typeface="Arial"/>
                <a:ea typeface="Arial"/>
                <a:cs typeface="Arial"/>
              </a:rPr>
              <a:t>enseigner</a:t>
            </a:r>
            <a:r>
              <a:rPr sz="1200" b="0" i="1" u="none" dirty="0">
                <a:solidFill>
                  <a:srgbClr val="000000"/>
                </a:solidFill>
                <a:latin typeface="Arial"/>
                <a:ea typeface="Arial"/>
                <a:cs typeface="Arial"/>
              </a:rPr>
              <a:t> le </a:t>
            </a:r>
            <a:r>
              <a:rPr sz="1200" b="0" i="1" u="none" dirty="0" err="1">
                <a:solidFill>
                  <a:srgbClr val="000000"/>
                </a:solidFill>
                <a:latin typeface="Arial"/>
                <a:ea typeface="Arial"/>
                <a:cs typeface="Arial"/>
              </a:rPr>
              <a:t>vocabulaire</a:t>
            </a:r>
            <a:r>
              <a:rPr sz="1200" b="0" i="1" u="none" dirty="0">
                <a:solidFill>
                  <a:srgbClr val="000000"/>
                </a:solidFill>
                <a:latin typeface="Arial"/>
                <a:ea typeface="Arial"/>
                <a:cs typeface="Arial"/>
              </a:rPr>
              <a:t> à </a:t>
            </a:r>
            <a:r>
              <a:rPr sz="1200" b="0" i="1" u="none" dirty="0" err="1">
                <a:solidFill>
                  <a:srgbClr val="000000"/>
                </a:solidFill>
                <a:latin typeface="Arial"/>
                <a:ea typeface="Arial"/>
                <a:cs typeface="Arial"/>
              </a:rPr>
              <a:t>l’école</a:t>
            </a:r>
            <a:r>
              <a:rPr sz="1200" b="0" i="1" u="none" dirty="0">
                <a:solidFill>
                  <a:srgbClr val="000000"/>
                </a:solidFill>
                <a:latin typeface="Arial"/>
                <a:ea typeface="Arial"/>
                <a:cs typeface="Arial"/>
              </a:rPr>
              <a:t> </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2" tooltip="https://www.vocanet.fr/index.php"/>
              </a:rPr>
              <a:t>https://www.vocanet.fr/index.php</a:t>
            </a:r>
            <a:endParaRPr lang="fr-FR" sz="1200" b="0" i="0" u="sng" dirty="0">
              <a:solidFill>
                <a:srgbClr val="000000"/>
              </a:solidFill>
              <a:latin typeface="Arial"/>
              <a:ea typeface="Arial"/>
              <a:cs typeface="Arial"/>
            </a:endParaRPr>
          </a:p>
          <a:p>
            <a:pPr>
              <a:defRPr/>
            </a:pPr>
            <a:endParaRPr sz="1200" b="0" i="0" u="none"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Philippe </a:t>
            </a:r>
            <a:r>
              <a:rPr sz="1200" b="0" i="0" u="none" dirty="0" err="1">
                <a:solidFill>
                  <a:srgbClr val="000000"/>
                </a:solidFill>
                <a:latin typeface="Arial"/>
                <a:ea typeface="Arial"/>
                <a:cs typeface="Arial"/>
              </a:rPr>
              <a:t>Devaux</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coord</a:t>
            </a:r>
            <a:r>
              <a:rPr sz="1200" b="0" i="0" u="none" dirty="0">
                <a:solidFill>
                  <a:srgbClr val="000000"/>
                </a:solidFill>
                <a:latin typeface="Arial"/>
                <a:ea typeface="Arial"/>
                <a:cs typeface="Arial"/>
              </a:rPr>
              <a:t>.), IA-IPR de </a:t>
            </a:r>
            <a:r>
              <a:rPr sz="1200" b="0" i="0" u="none" dirty="0" err="1">
                <a:solidFill>
                  <a:srgbClr val="000000"/>
                </a:solidFill>
                <a:latin typeface="Arial"/>
                <a:ea typeface="Arial"/>
                <a:cs typeface="Arial"/>
              </a:rPr>
              <a:t>Lettres</a:t>
            </a:r>
            <a:r>
              <a:rPr sz="1200" b="0" i="0" u="none" dirty="0">
                <a:solidFill>
                  <a:srgbClr val="000000"/>
                </a:solidFill>
                <a:latin typeface="Arial"/>
                <a:ea typeface="Arial"/>
                <a:cs typeface="Arial"/>
              </a:rPr>
              <a:t>, Aix-Marseille,  </a:t>
            </a:r>
            <a:r>
              <a:rPr sz="1200" b="0" i="1" u="none" dirty="0" err="1">
                <a:solidFill>
                  <a:srgbClr val="000000"/>
                </a:solidFill>
                <a:latin typeface="Arial"/>
                <a:ea typeface="Arial"/>
                <a:cs typeface="Arial"/>
              </a:rPr>
              <a:t>Enseigner</a:t>
            </a:r>
            <a:r>
              <a:rPr sz="1200" b="0" i="1" u="none" dirty="0">
                <a:solidFill>
                  <a:srgbClr val="000000"/>
                </a:solidFill>
                <a:latin typeface="Arial"/>
                <a:ea typeface="Arial"/>
                <a:cs typeface="Arial"/>
              </a:rPr>
              <a:t> le </a:t>
            </a:r>
            <a:r>
              <a:rPr sz="1200" b="0" i="1" u="none" dirty="0" err="1">
                <a:solidFill>
                  <a:srgbClr val="000000"/>
                </a:solidFill>
                <a:latin typeface="Arial"/>
                <a:ea typeface="Arial"/>
                <a:cs typeface="Arial"/>
              </a:rPr>
              <a:t>lexique</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en</a:t>
            </a:r>
            <a:r>
              <a:rPr sz="1200" b="0" i="1" u="none" dirty="0">
                <a:solidFill>
                  <a:srgbClr val="000000"/>
                </a:solidFill>
                <a:latin typeface="Arial"/>
                <a:ea typeface="Arial"/>
                <a:cs typeface="Arial"/>
              </a:rPr>
              <a:t> 6</a:t>
            </a:r>
            <a:r>
              <a:rPr sz="1200" b="0" i="1" u="none" baseline="30000" dirty="0">
                <a:solidFill>
                  <a:srgbClr val="000000"/>
                </a:solidFill>
                <a:latin typeface="Arial"/>
                <a:ea typeface="Arial"/>
                <a:cs typeface="Arial"/>
              </a:rPr>
              <a:t>e </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3" tooltip="https://www.pedagogie.ac-aix-marseille.fr/jcms/c_10657409/fr/recherche-action-enseigner-le-lexique-en-6eme"/>
              </a:rPr>
              <a:t>https://www.pedagogie.ac-aix-marseille.fr/jcms/c_10657409/fr/recherche-action-enseigner-le-lexique-en-6eme</a:t>
            </a:r>
            <a:r>
              <a:rPr sz="1200" b="0" i="0" u="none" dirty="0">
                <a:solidFill>
                  <a:srgbClr val="000000"/>
                </a:solidFill>
                <a:latin typeface="Arial"/>
                <a:ea typeface="Arial"/>
                <a:cs typeface="Arial"/>
              </a:rPr>
              <a:t>  et </a:t>
            </a:r>
            <a:r>
              <a:rPr sz="1200" b="0" i="1" u="none" dirty="0" err="1">
                <a:solidFill>
                  <a:srgbClr val="000000"/>
                </a:solidFill>
                <a:latin typeface="Arial"/>
                <a:ea typeface="Arial"/>
                <a:cs typeface="Arial"/>
              </a:rPr>
              <a:t>Enseigner</a:t>
            </a:r>
            <a:r>
              <a:rPr sz="1200" b="0" i="1" u="none" dirty="0">
                <a:solidFill>
                  <a:srgbClr val="000000"/>
                </a:solidFill>
                <a:latin typeface="Arial"/>
                <a:ea typeface="Arial"/>
                <a:cs typeface="Arial"/>
              </a:rPr>
              <a:t> le </a:t>
            </a:r>
            <a:r>
              <a:rPr sz="1200" b="0" i="1" u="none" dirty="0" err="1">
                <a:solidFill>
                  <a:srgbClr val="000000"/>
                </a:solidFill>
                <a:latin typeface="Arial"/>
                <a:ea typeface="Arial"/>
                <a:cs typeface="Arial"/>
              </a:rPr>
              <a:t>lexique</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en</a:t>
            </a:r>
            <a:r>
              <a:rPr sz="1200" b="0" i="1" u="none" dirty="0">
                <a:solidFill>
                  <a:srgbClr val="000000"/>
                </a:solidFill>
                <a:latin typeface="Arial"/>
                <a:ea typeface="Arial"/>
                <a:cs typeface="Arial"/>
              </a:rPr>
              <a:t> 5</a:t>
            </a:r>
            <a:r>
              <a:rPr sz="1200" b="0" i="1" u="none" baseline="30000" dirty="0">
                <a:solidFill>
                  <a:srgbClr val="000000"/>
                </a:solidFill>
                <a:latin typeface="Arial"/>
                <a:ea typeface="Arial"/>
                <a:cs typeface="Arial"/>
              </a:rPr>
              <a:t>e </a:t>
            </a:r>
            <a:r>
              <a:rPr sz="1200" b="0" i="0" u="none" dirty="0">
                <a:solidFill>
                  <a:srgbClr val="000000"/>
                </a:solidFill>
                <a:latin typeface="Arial"/>
                <a:ea typeface="Arial"/>
                <a:cs typeface="Arial"/>
              </a:rPr>
              <a:t>: </a:t>
            </a:r>
            <a:r>
              <a:rPr sz="1200" b="0" i="0" u="sng" dirty="0">
                <a:solidFill>
                  <a:srgbClr val="000000"/>
                </a:solidFill>
                <a:latin typeface="Arial"/>
                <a:ea typeface="Arial"/>
                <a:cs typeface="Arial"/>
                <a:hlinkClick r:id="rId4" tooltip="http://www.lettres.ac-aix-marseille.fr/college/langue/lexique/lexique09.html"/>
              </a:rPr>
              <a:t>http://www.lettres.ac-aix-marseille.fr/college/langue/lexique/lexique09.html</a:t>
            </a:r>
            <a:endParaRPr sz="1200" b="0" i="0" u="none" dirty="0">
              <a:solidFill>
                <a:srgbClr val="000000"/>
              </a:solidFill>
              <a:latin typeface="Arial"/>
              <a:ea typeface="Arial"/>
              <a:cs typeface="Arial"/>
            </a:endParaRPr>
          </a:p>
          <a:p>
            <a:pPr>
              <a:defRPr/>
            </a:pPr>
            <a:endParaRPr sz="1200" b="0" i="0" u="none" dirty="0">
              <a:solidFill>
                <a:srgbClr val="00B050"/>
              </a:solidFill>
              <a:latin typeface="Arial"/>
              <a:ea typeface="Arial"/>
              <a:cs typeface="Arial"/>
            </a:endParaRPr>
          </a:p>
        </p:txBody>
      </p:sp>
    </p:spTree>
    <p:extLst>
      <p:ext uri="{BB962C8B-B14F-4D97-AF65-F5344CB8AC3E}">
        <p14:creationId xmlns:p14="http://schemas.microsoft.com/office/powerpoint/2010/main" val="1498936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dirty="0">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4" y="352920"/>
            <a:ext cx="6904381" cy="369330"/>
          </a:xfrm>
          <a:prstGeom prst="rect">
            <a:avLst/>
          </a:prstGeom>
          <a:noFill/>
        </p:spPr>
        <p:txBody>
          <a:bodyPr wrap="square" rtlCol="0">
            <a:spAutoFit/>
          </a:bodyPr>
          <a:lstStyle/>
          <a:p>
            <a:pPr>
              <a:defRPr/>
            </a:pPr>
            <a:r>
              <a:rPr lang="fr-FR" b="1">
                <a:solidFill>
                  <a:schemeClr val="tx2">
                    <a:lumMod val="40000"/>
                    <a:lumOff val="60000"/>
                  </a:schemeClr>
                </a:solidFill>
              </a:rPr>
              <a:t>Ressources</a:t>
            </a:r>
            <a:endParaRPr/>
          </a:p>
        </p:txBody>
      </p:sp>
      <p:sp>
        <p:nvSpPr>
          <p:cNvPr id="7" name="Rectangle 6"/>
          <p:cNvSpPr/>
          <p:nvPr/>
        </p:nvSpPr>
        <p:spPr bwMode="auto">
          <a:xfrm>
            <a:off x="1115614" y="833437"/>
            <a:ext cx="7374658" cy="340518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800" b="0" i="0" u="none" strike="noStrike" cap="none" spc="0" dirty="0">
                <a:solidFill>
                  <a:srgbClr val="000000"/>
                </a:solidFill>
                <a:latin typeface="Arial"/>
                <a:ea typeface="Arial"/>
                <a:cs typeface="Arial"/>
              </a:rPr>
              <a:t>— </a:t>
            </a:r>
            <a:r>
              <a:rPr lang="fr-FR" sz="1800" b="1" i="0" u="none" strike="noStrike" cap="none" spc="0" dirty="0">
                <a:solidFill>
                  <a:srgbClr val="000000"/>
                </a:solidFill>
                <a:latin typeface="Arial"/>
                <a:ea typeface="Arial"/>
                <a:cs typeface="Arial"/>
              </a:rPr>
              <a:t>Étude de la langue</a:t>
            </a:r>
            <a:endParaRPr dirty="0"/>
          </a:p>
          <a:p>
            <a:pPr>
              <a:defRPr/>
            </a:pPr>
            <a:endParaRPr sz="1200" b="1" i="0" u="none" strike="noStrike" cap="none" spc="0" dirty="0">
              <a:solidFill>
                <a:srgbClr val="00B050"/>
              </a:solidFill>
              <a:latin typeface="Arial"/>
              <a:ea typeface="Arial"/>
              <a:cs typeface="Arial"/>
            </a:endParaRPr>
          </a:p>
          <a:p>
            <a:pPr>
              <a:defRPr/>
            </a:pPr>
            <a:endParaRPr sz="1200" b="0" i="0" u="none" dirty="0">
              <a:solidFill>
                <a:srgbClr val="00B050"/>
              </a:solidFill>
              <a:latin typeface="Arial"/>
              <a:ea typeface="Arial"/>
              <a:cs typeface="Arial"/>
            </a:endParaRPr>
          </a:p>
          <a:p>
            <a:pPr marL="171450" indent="-171450">
              <a:buFont typeface="Wingdings" panose="05000000000000000000" pitchFamily="2" charset="2"/>
              <a:buChar char="v"/>
              <a:defRPr/>
            </a:pPr>
            <a:r>
              <a:rPr sz="1200" b="0" i="0" u="none" dirty="0">
                <a:solidFill>
                  <a:srgbClr val="00B050"/>
                </a:solidFill>
                <a:latin typeface="Arial"/>
                <a:ea typeface="Arial"/>
                <a:cs typeface="Arial"/>
              </a:rPr>
              <a:t>     </a:t>
            </a:r>
            <a:r>
              <a:rPr sz="1200" b="1" i="0" u="none" dirty="0" err="1">
                <a:solidFill>
                  <a:srgbClr val="00B050"/>
                </a:solidFill>
                <a:latin typeface="Arial"/>
                <a:ea typeface="Arial"/>
                <a:cs typeface="Arial"/>
              </a:rPr>
              <a:t>Grammaire</a:t>
            </a:r>
            <a:endParaRPr lang="fr-FR" sz="1200" b="1" i="0" u="none" dirty="0">
              <a:solidFill>
                <a:srgbClr val="00B050"/>
              </a:solidFill>
              <a:latin typeface="Arial"/>
              <a:ea typeface="Arial"/>
              <a:cs typeface="Arial"/>
            </a:endParaRPr>
          </a:p>
          <a:p>
            <a:pPr>
              <a:defRPr/>
            </a:pPr>
            <a:endParaRPr sz="1200" b="0" i="0" u="none" dirty="0">
              <a:solidFill>
                <a:srgbClr val="00B05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Suzanne-G. Chartrand (dir.), </a:t>
            </a:r>
            <a:r>
              <a:rPr sz="1200" b="0" i="1" u="none" dirty="0" err="1">
                <a:solidFill>
                  <a:srgbClr val="000000"/>
                </a:solidFill>
                <a:latin typeface="Arial"/>
                <a:ea typeface="Arial"/>
                <a:cs typeface="Arial"/>
              </a:rPr>
              <a:t>Mieux</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enseigner</a:t>
            </a:r>
            <a:r>
              <a:rPr sz="1200" b="0" i="1" u="none" dirty="0">
                <a:solidFill>
                  <a:srgbClr val="000000"/>
                </a:solidFill>
                <a:latin typeface="Arial"/>
                <a:ea typeface="Arial"/>
                <a:cs typeface="Arial"/>
              </a:rPr>
              <a:t> la </a:t>
            </a:r>
            <a:r>
              <a:rPr sz="1200" b="0" i="1" u="none" dirty="0" err="1">
                <a:solidFill>
                  <a:srgbClr val="000000"/>
                </a:solidFill>
                <a:latin typeface="Arial"/>
                <a:ea typeface="Arial"/>
                <a:cs typeface="Arial"/>
              </a:rPr>
              <a:t>grammaire</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Pistes</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didactiques</a:t>
            </a:r>
            <a:r>
              <a:rPr sz="1200" b="0" i="0" u="none" dirty="0">
                <a:solidFill>
                  <a:srgbClr val="000000"/>
                </a:solidFill>
                <a:latin typeface="Arial"/>
                <a:ea typeface="Arial"/>
                <a:cs typeface="Arial"/>
              </a:rPr>
              <a:t> et </a:t>
            </a:r>
            <a:r>
              <a:rPr sz="1200" b="0" i="0" u="none" dirty="0" err="1">
                <a:solidFill>
                  <a:srgbClr val="000000"/>
                </a:solidFill>
                <a:latin typeface="Arial"/>
                <a:ea typeface="Arial"/>
                <a:cs typeface="Arial"/>
              </a:rPr>
              <a:t>activités</a:t>
            </a:r>
            <a:r>
              <a:rPr sz="1200" b="0" i="0" u="none" dirty="0">
                <a:solidFill>
                  <a:srgbClr val="000000"/>
                </a:solidFill>
                <a:latin typeface="Arial"/>
                <a:ea typeface="Arial"/>
                <a:cs typeface="Arial"/>
              </a:rPr>
              <a:t> pour la </a:t>
            </a:r>
            <a:r>
              <a:rPr sz="1200" b="0" i="0" u="none" dirty="0" err="1">
                <a:solidFill>
                  <a:srgbClr val="000000"/>
                </a:solidFill>
                <a:latin typeface="Arial"/>
                <a:ea typeface="Arial"/>
                <a:cs typeface="Arial"/>
              </a:rPr>
              <a:t>classe</a:t>
            </a:r>
            <a:r>
              <a:rPr sz="1200" b="0" i="0" u="none" dirty="0">
                <a:solidFill>
                  <a:srgbClr val="000000"/>
                </a:solidFill>
                <a:latin typeface="Arial"/>
                <a:ea typeface="Arial"/>
                <a:cs typeface="Arial"/>
              </a:rPr>
              <a:t>, EAN, 2016; «  </a:t>
            </a:r>
            <a:r>
              <a:rPr sz="1200" b="0" i="0" u="none" dirty="0" err="1">
                <a:solidFill>
                  <a:srgbClr val="000000"/>
                </a:solidFill>
                <a:latin typeface="Arial"/>
                <a:ea typeface="Arial"/>
                <a:cs typeface="Arial"/>
              </a:rPr>
              <a:t>Quelles</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finalités</a:t>
            </a:r>
            <a:r>
              <a:rPr sz="1200" b="0" i="0" u="none" dirty="0">
                <a:solidFill>
                  <a:srgbClr val="000000"/>
                </a:solidFill>
                <a:latin typeface="Arial"/>
                <a:ea typeface="Arial"/>
                <a:cs typeface="Arial"/>
              </a:rPr>
              <a:t> pour </a:t>
            </a:r>
            <a:r>
              <a:rPr sz="1200" b="0" i="0" u="none" dirty="0" err="1">
                <a:solidFill>
                  <a:srgbClr val="000000"/>
                </a:solidFill>
                <a:latin typeface="Arial"/>
                <a:ea typeface="Arial"/>
                <a:cs typeface="Arial"/>
              </a:rPr>
              <a:t>l’enseignement</a:t>
            </a:r>
            <a:r>
              <a:rPr sz="1200" b="0" i="0" u="none" dirty="0">
                <a:solidFill>
                  <a:srgbClr val="000000"/>
                </a:solidFill>
                <a:latin typeface="Arial"/>
                <a:ea typeface="Arial"/>
                <a:cs typeface="Arial"/>
              </a:rPr>
              <a:t> grammatical à </a:t>
            </a:r>
            <a:r>
              <a:rPr sz="1200" b="0" i="0" u="none" dirty="0" err="1">
                <a:solidFill>
                  <a:srgbClr val="000000"/>
                </a:solidFill>
                <a:latin typeface="Arial"/>
                <a:ea typeface="Arial"/>
                <a:cs typeface="Arial"/>
              </a:rPr>
              <a:t>l’école</a:t>
            </a:r>
            <a:r>
              <a:rPr sz="1200" b="0" i="0" u="none" dirty="0">
                <a:solidFill>
                  <a:srgbClr val="000000"/>
                </a:solidFill>
                <a:latin typeface="Arial"/>
                <a:ea typeface="Arial"/>
                <a:cs typeface="Arial"/>
              </a:rPr>
              <a:t>? », </a:t>
            </a:r>
            <a:r>
              <a:rPr sz="1200" b="0" i="1" u="none" dirty="0">
                <a:solidFill>
                  <a:srgbClr val="000000"/>
                </a:solidFill>
                <a:latin typeface="Arial"/>
                <a:ea typeface="Arial"/>
                <a:cs typeface="Arial"/>
              </a:rPr>
              <a:t>Formation et profession</a:t>
            </a:r>
            <a:r>
              <a:rPr sz="1200" b="0" i="0" u="none" dirty="0">
                <a:solidFill>
                  <a:srgbClr val="000000"/>
                </a:solidFill>
                <a:latin typeface="Arial"/>
                <a:ea typeface="Arial"/>
                <a:cs typeface="Arial"/>
              </a:rPr>
              <a:t>, 20(3), 2012: </a:t>
            </a:r>
            <a:r>
              <a:rPr sz="1200" b="0" i="0" u="sng" dirty="0">
                <a:solidFill>
                  <a:srgbClr val="000000"/>
                </a:solidFill>
                <a:latin typeface="Arial"/>
                <a:ea typeface="Arial"/>
                <a:cs typeface="Arial"/>
                <a:hlinkClick r:id="rId2" tooltip="https://formation-profession.org/pages/article/20/3/222"/>
              </a:rPr>
              <a:t>https://formation-profession.org/pages/article/20/3/222</a:t>
            </a:r>
            <a:endParaRPr lang="fr-FR" sz="1200" b="0" i="0" u="sng" dirty="0">
              <a:solidFill>
                <a:srgbClr val="000000"/>
              </a:solidFill>
              <a:latin typeface="Arial"/>
              <a:ea typeface="Arial"/>
              <a:cs typeface="Arial"/>
            </a:endParaRPr>
          </a:p>
          <a:p>
            <a:pPr>
              <a:defRPr/>
            </a:pPr>
            <a:endParaRPr sz="1200" b="0" i="0" u="none"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Cécile </a:t>
            </a:r>
            <a:r>
              <a:rPr sz="1200" b="0" i="0" u="none" dirty="0" err="1">
                <a:solidFill>
                  <a:srgbClr val="000000"/>
                </a:solidFill>
                <a:latin typeface="Arial"/>
                <a:ea typeface="Arial"/>
                <a:cs typeface="Arial"/>
              </a:rPr>
              <a:t>Avezard</a:t>
            </a:r>
            <a:r>
              <a:rPr sz="1200" b="0" i="0" u="none" dirty="0">
                <a:solidFill>
                  <a:srgbClr val="000000"/>
                </a:solidFill>
                <a:latin typeface="Arial"/>
                <a:ea typeface="Arial"/>
                <a:cs typeface="Arial"/>
              </a:rPr>
              <a:t>-Roger, « Les </a:t>
            </a:r>
            <a:r>
              <a:rPr sz="1200" b="0" i="0" u="none" dirty="0" err="1">
                <a:solidFill>
                  <a:srgbClr val="000000"/>
                </a:solidFill>
                <a:latin typeface="Arial"/>
                <a:ea typeface="Arial"/>
                <a:cs typeface="Arial"/>
              </a:rPr>
              <a:t>compléments</a:t>
            </a:r>
            <a:r>
              <a:rPr sz="1200" b="0" i="0" u="none" dirty="0">
                <a:solidFill>
                  <a:srgbClr val="000000"/>
                </a:solidFill>
                <a:latin typeface="Arial"/>
                <a:ea typeface="Arial"/>
                <a:cs typeface="Arial"/>
              </a:rPr>
              <a:t> à </a:t>
            </a:r>
            <a:r>
              <a:rPr sz="1200" b="0" i="0" u="none" dirty="0" err="1">
                <a:solidFill>
                  <a:srgbClr val="000000"/>
                </a:solidFill>
                <a:latin typeface="Arial"/>
                <a:ea typeface="Arial"/>
                <a:cs typeface="Arial"/>
              </a:rPr>
              <a:t>l’école</a:t>
            </a:r>
            <a:r>
              <a:rPr sz="1200" b="0" i="0" u="none" dirty="0">
                <a:solidFill>
                  <a:srgbClr val="000000"/>
                </a:solidFill>
                <a:latin typeface="Arial"/>
                <a:ea typeface="Arial"/>
                <a:cs typeface="Arial"/>
              </a:rPr>
              <a:t>: comment </a:t>
            </a:r>
            <a:r>
              <a:rPr sz="1200" b="0" i="0" u="none" dirty="0" err="1">
                <a:solidFill>
                  <a:srgbClr val="000000"/>
                </a:solidFill>
                <a:latin typeface="Arial"/>
                <a:ea typeface="Arial"/>
                <a:cs typeface="Arial"/>
              </a:rPr>
              <a:t>s’y</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retrouver</a:t>
            </a:r>
            <a:r>
              <a:rPr sz="1200" b="0" i="0" u="none" dirty="0">
                <a:solidFill>
                  <a:srgbClr val="000000"/>
                </a:solidFill>
                <a:latin typeface="Arial"/>
                <a:ea typeface="Arial"/>
                <a:cs typeface="Arial"/>
              </a:rPr>
              <a:t>? Perspectives </a:t>
            </a:r>
            <a:r>
              <a:rPr sz="1200" b="0" i="0" u="none" dirty="0" err="1">
                <a:solidFill>
                  <a:srgbClr val="000000"/>
                </a:solidFill>
                <a:latin typeface="Arial"/>
                <a:ea typeface="Arial"/>
                <a:cs typeface="Arial"/>
              </a:rPr>
              <a:t>linguistiques</a:t>
            </a:r>
            <a:r>
              <a:rPr sz="1200" b="0" i="0" u="none" dirty="0">
                <a:solidFill>
                  <a:srgbClr val="000000"/>
                </a:solidFill>
                <a:latin typeface="Arial"/>
                <a:ea typeface="Arial"/>
                <a:cs typeface="Arial"/>
              </a:rPr>
              <a:t> et </a:t>
            </a:r>
            <a:r>
              <a:rPr sz="1200" b="0" i="0" u="none" dirty="0" err="1">
                <a:solidFill>
                  <a:srgbClr val="000000"/>
                </a:solidFill>
                <a:latin typeface="Arial"/>
                <a:ea typeface="Arial"/>
                <a:cs typeface="Arial"/>
              </a:rPr>
              <a:t>pistes</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didactiques</a:t>
            </a:r>
            <a:r>
              <a:rPr sz="1200" b="0" i="0" u="none" dirty="0">
                <a:solidFill>
                  <a:srgbClr val="000000"/>
                </a:solidFill>
                <a:latin typeface="Arial"/>
                <a:ea typeface="Arial"/>
                <a:cs typeface="Arial"/>
              </a:rPr>
              <a:t> », </a:t>
            </a:r>
            <a:r>
              <a:rPr sz="1200" b="0" i="1" u="none" dirty="0" err="1">
                <a:solidFill>
                  <a:srgbClr val="000000"/>
                </a:solidFill>
                <a:latin typeface="Arial"/>
                <a:ea typeface="Arial"/>
                <a:cs typeface="Arial"/>
              </a:rPr>
              <a:t>Repères</a:t>
            </a:r>
            <a:r>
              <a:rPr sz="1200" b="0" i="0" u="none" dirty="0">
                <a:solidFill>
                  <a:srgbClr val="000000"/>
                </a:solidFill>
                <a:latin typeface="Arial"/>
                <a:ea typeface="Arial"/>
                <a:cs typeface="Arial"/>
              </a:rPr>
              <a:t>, 169-170, 2016: </a:t>
            </a:r>
            <a:r>
              <a:rPr sz="1200" b="0" i="0" u="sng" dirty="0">
                <a:solidFill>
                  <a:srgbClr val="000000"/>
                </a:solidFill>
                <a:latin typeface="Arial"/>
                <a:ea typeface="Arial"/>
                <a:cs typeface="Arial"/>
                <a:hlinkClick r:id="rId3" tooltip="https://journals.openedition.org/pratiques/3093"/>
              </a:rPr>
              <a:t>https://journals.openedition.org/pratiques/3093</a:t>
            </a:r>
            <a:endParaRPr lang="fr-FR" sz="1200" b="0" i="0" u="sng" dirty="0">
              <a:solidFill>
                <a:srgbClr val="000000"/>
              </a:solidFill>
              <a:latin typeface="Arial"/>
              <a:ea typeface="Arial"/>
              <a:cs typeface="Arial"/>
            </a:endParaRPr>
          </a:p>
          <a:p>
            <a:pPr>
              <a:defRPr/>
            </a:pPr>
            <a:endParaRPr sz="1200" b="0" i="0" u="none"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Roxane Gagnon et </a:t>
            </a:r>
            <a:r>
              <a:rPr sz="1200" b="0" i="0" u="none" dirty="0" err="1">
                <a:solidFill>
                  <a:srgbClr val="000000"/>
                </a:solidFill>
                <a:latin typeface="Arial"/>
                <a:ea typeface="Arial"/>
                <a:cs typeface="Arial"/>
              </a:rPr>
              <a:t>Claudie</a:t>
            </a:r>
            <a:r>
              <a:rPr sz="1200" b="0" i="0" u="none" dirty="0">
                <a:solidFill>
                  <a:srgbClr val="000000"/>
                </a:solidFill>
                <a:latin typeface="Arial"/>
                <a:ea typeface="Arial"/>
                <a:cs typeface="Arial"/>
              </a:rPr>
              <a:t> Perret, « «  La phrase à </a:t>
            </a:r>
            <a:r>
              <a:rPr sz="1200" b="0" i="0" u="none" dirty="0" err="1">
                <a:solidFill>
                  <a:srgbClr val="000000"/>
                </a:solidFill>
                <a:latin typeface="Arial"/>
                <a:ea typeface="Arial"/>
                <a:cs typeface="Arial"/>
              </a:rPr>
              <a:t>deux</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pattes</a:t>
            </a:r>
            <a:r>
              <a:rPr sz="1200" b="0" i="0" u="none" dirty="0">
                <a:solidFill>
                  <a:srgbClr val="000000"/>
                </a:solidFill>
                <a:latin typeface="Arial"/>
                <a:ea typeface="Arial"/>
                <a:cs typeface="Arial"/>
              </a:rPr>
              <a:t> » pour </a:t>
            </a:r>
            <a:r>
              <a:rPr sz="1200" b="0" i="0" u="none" dirty="0" err="1">
                <a:solidFill>
                  <a:srgbClr val="000000"/>
                </a:solidFill>
                <a:latin typeface="Arial"/>
                <a:ea typeface="Arial"/>
                <a:cs typeface="Arial"/>
              </a:rPr>
              <a:t>favoriser</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l’entrée</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en</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littéracie</a:t>
            </a:r>
            <a:r>
              <a:rPr sz="1200" b="0" i="0" u="none" dirty="0">
                <a:solidFill>
                  <a:srgbClr val="000000"/>
                </a:solidFill>
                <a:latin typeface="Arial"/>
                <a:ea typeface="Arial"/>
                <a:cs typeface="Arial"/>
              </a:rPr>
              <a:t> des publics </a:t>
            </a:r>
            <a:r>
              <a:rPr sz="1200" b="0" i="0" u="none" dirty="0" err="1">
                <a:solidFill>
                  <a:srgbClr val="000000"/>
                </a:solidFill>
                <a:latin typeface="Arial"/>
                <a:ea typeface="Arial"/>
                <a:cs typeface="Arial"/>
              </a:rPr>
              <a:t>en</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difficulté</a:t>
            </a:r>
            <a:r>
              <a:rPr sz="1200" b="0" i="0" u="none" dirty="0">
                <a:solidFill>
                  <a:srgbClr val="000000"/>
                </a:solidFill>
                <a:latin typeface="Arial"/>
                <a:ea typeface="Arial"/>
                <a:cs typeface="Arial"/>
              </a:rPr>
              <a:t> », </a:t>
            </a:r>
            <a:r>
              <a:rPr sz="1200" b="0" i="0" u="none" dirty="0" err="1">
                <a:solidFill>
                  <a:srgbClr val="000000"/>
                </a:solidFill>
                <a:latin typeface="Arial"/>
                <a:ea typeface="Arial"/>
                <a:cs typeface="Arial"/>
              </a:rPr>
              <a:t>Scolagram</a:t>
            </a:r>
            <a:r>
              <a:rPr sz="1200" b="0" i="0" u="none" dirty="0">
                <a:solidFill>
                  <a:srgbClr val="000000"/>
                </a:solidFill>
                <a:latin typeface="Arial"/>
                <a:ea typeface="Arial"/>
                <a:cs typeface="Arial"/>
              </a:rPr>
              <a:t> n°2, 2016: </a:t>
            </a:r>
            <a:r>
              <a:rPr sz="1200" b="0" i="0" u="sng" dirty="0">
                <a:solidFill>
                  <a:srgbClr val="000000"/>
                </a:solidFill>
                <a:latin typeface="Arial"/>
                <a:ea typeface="Arial"/>
                <a:cs typeface="Arial"/>
                <a:hlinkClick r:id="rId4" tooltip="https://scolagram.u-cergy.fr/index.php?option=com_flexicontent&amp;view=item&amp;cid=20:deux&amp;id=216:phrase-2-pattes&amp;Itemid=536"/>
              </a:rPr>
              <a:t>https://scolagram.u-cergy.fr/index.php?option=com_flexicontent&amp;view=item&amp;cid=20:deux&amp;id=216:phrase-2-pattes&amp;Itemid=536</a:t>
            </a:r>
            <a:endParaRPr sz="1200" b="0" i="0" u="none" dirty="0">
              <a:solidFill>
                <a:srgbClr val="000000"/>
              </a:solidFill>
              <a:latin typeface="Arial"/>
              <a:ea typeface="Arial"/>
              <a:cs typeface="Arial"/>
            </a:endParaRPr>
          </a:p>
        </p:txBody>
      </p:sp>
    </p:spTree>
    <p:extLst>
      <p:ext uri="{BB962C8B-B14F-4D97-AF65-F5344CB8AC3E}">
        <p14:creationId xmlns:p14="http://schemas.microsoft.com/office/powerpoint/2010/main" val="171999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a:p>
        </p:txBody>
      </p:sp>
      <p:sp>
        <p:nvSpPr>
          <p:cNvPr id="5" name="Espace réservé du pied de page 2"/>
          <p:cNvSpPr>
            <a:spLocks noGrp="1"/>
          </p:cNvSpPr>
          <p:nvPr>
            <p:ph type="ftr" sz="quarter" idx="10"/>
          </p:nvPr>
        </p:nvSpPr>
        <p:spPr bwMode="auto">
          <a:xfrm>
            <a:off x="0" y="4498200"/>
            <a:ext cx="9144000" cy="645300"/>
          </a:xfrm>
          <a:prstGeom prst="rect">
            <a:avLst/>
          </a:prstGeom>
        </p:spPr>
        <p:txBody>
          <a:bodyPr/>
          <a:lstStyle/>
          <a:p>
            <a:pPr>
              <a:defRPr/>
            </a:pPr>
            <a:endParaRPr lang="fr-FR">
              <a:solidFill>
                <a:prstClr val="black">
                  <a:tint val="75000"/>
                </a:prstClr>
              </a:solidFill>
            </a:endParaRPr>
          </a:p>
        </p:txBody>
      </p:sp>
      <p:sp>
        <p:nvSpPr>
          <p:cNvPr id="6" name="Espace réservé du texte 5"/>
          <p:cNvSpPr>
            <a:spLocks noGrp="1"/>
          </p:cNvSpPr>
          <p:nvPr>
            <p:ph type="body" sz="quarter" idx="11" hasCustomPrompt="1"/>
          </p:nvPr>
        </p:nvSpPr>
        <p:spPr bwMode="auto">
          <a:xfrm>
            <a:off x="1439863" y="456331"/>
            <a:ext cx="6249987" cy="276998"/>
          </a:xfrm>
          <a:prstGeom prst="rect">
            <a:avLst/>
          </a:prstGeom>
        </p:spPr>
        <p:txBody>
          <a:bodyPr lIns="0" tIns="0" rIns="0" bIns="0">
            <a:normAutofit/>
          </a:bodyPr>
          <a:lstStyle>
            <a:lvl1pPr>
              <a:defRPr sz="1800" b="1" i="0">
                <a:solidFill>
                  <a:srgbClr val="879AC6"/>
                </a:solidFill>
              </a:defRPr>
            </a:lvl1pPr>
          </a:lstStyle>
          <a:p>
            <a:pPr>
              <a:defRPr/>
            </a:pPr>
            <a:r>
              <a:t>II- Les outils de restitution</a:t>
            </a:r>
          </a:p>
        </p:txBody>
      </p:sp>
      <p:sp>
        <p:nvSpPr>
          <p:cNvPr id="7" name="Espace réservé du texte 10"/>
          <p:cNvSpPr>
            <a:spLocks noGrp="1"/>
          </p:cNvSpPr>
          <p:nvPr>
            <p:ph type="body" sz="quarter" idx="12" hasCustomPrompt="1"/>
          </p:nvPr>
        </p:nvSpPr>
        <p:spPr bwMode="auto">
          <a:xfrm>
            <a:off x="1439863" y="1557765"/>
            <a:ext cx="6249987" cy="161582"/>
          </a:xfrm>
          <a:prstGeom prst="rect">
            <a:avLst/>
          </a:prstGeom>
        </p:spPr>
        <p:txBody>
          <a:bodyPr lIns="0" tIns="0" rIns="0" bIns="0">
            <a:spAutoFit/>
          </a:bodyPr>
          <a:lstStyle>
            <a:lvl1pPr>
              <a:defRPr sz="1050" b="1" i="0">
                <a:solidFill>
                  <a:schemeClr val="tx1"/>
                </a:solidFill>
              </a:defRPr>
            </a:lvl1pPr>
          </a:lstStyle>
          <a:p>
            <a:pPr>
              <a:defRPr/>
            </a:pPr>
            <a:endParaRPr/>
          </a:p>
        </p:txBody>
      </p:sp>
      <p:sp>
        <p:nvSpPr>
          <p:cNvPr id="8" name="Espace réservé du texte 3"/>
          <p:cNvSpPr>
            <a:spLocks noGrp="1"/>
          </p:cNvSpPr>
          <p:nvPr>
            <p:ph type="body" sz="quarter" idx="16" hasCustomPrompt="1"/>
          </p:nvPr>
        </p:nvSpPr>
        <p:spPr bwMode="auto">
          <a:xfrm>
            <a:off x="525463" y="456331"/>
            <a:ext cx="554536" cy="276998"/>
          </a:xfrm>
          <a:prstGeom prst="rect">
            <a:avLst/>
          </a:prstGeom>
        </p:spPr>
        <p:txBody>
          <a:bodyPr vert="horz" lIns="0" tIns="0" rIns="0" bIns="0" anchor="ctr" anchorCtr="0">
            <a:spAutoFit/>
          </a:bodyPr>
          <a:lstStyle>
            <a:lvl1pPr algn="ctr">
              <a:defRPr sz="1800" b="1" i="0">
                <a:solidFill>
                  <a:schemeClr val="bg1"/>
                </a:solidFill>
              </a:defRPr>
            </a:lvl1pPr>
          </a:lstStyle>
          <a:p>
            <a:pPr>
              <a:defRPr/>
            </a:pPr>
            <a:endParaRPr/>
          </a:p>
        </p:txBody>
      </p:sp>
      <p:sp>
        <p:nvSpPr>
          <p:cNvPr id="9" name="Espace réservé du texte 35"/>
          <p:cNvSpPr>
            <a:spLocks noGrp="1"/>
          </p:cNvSpPr>
          <p:nvPr>
            <p:ph type="body" sz="quarter" idx="19" hasCustomPrompt="1"/>
          </p:nvPr>
        </p:nvSpPr>
        <p:spPr bwMode="auto">
          <a:xfrm>
            <a:off x="1439863" y="1810941"/>
            <a:ext cx="6249987" cy="2496739"/>
          </a:xfrm>
        </p:spPr>
        <p:txBody>
          <a:bodyPr lIns="0" tIns="0" rIns="0" bIns="0"/>
          <a:lstStyle>
            <a:lvl1pPr marL="128586" indent="-128586">
              <a:buClr>
                <a:schemeClr val="tx1"/>
              </a:buClr>
              <a:buSzPct val="100000"/>
              <a:buFontTx/>
              <a:buChar char="*"/>
              <a:defRPr/>
            </a:lvl1pPr>
            <a:lvl2pPr marL="270000" indent="-135000">
              <a:buSzPct val="100000"/>
              <a:buFontTx/>
              <a:buChar char="*"/>
              <a:defRPr/>
            </a:lvl2pPr>
            <a:lvl3pPr marL="405000" indent="-135000">
              <a:buSzPct val="100000"/>
              <a:buFontTx/>
              <a:buChar char="*"/>
              <a:defRPr/>
            </a:lvl3pPr>
            <a:lvl4pPr marL="540000" indent="-135000">
              <a:buClr>
                <a:schemeClr val="tx1"/>
              </a:buClr>
              <a:buSzPct val="100000"/>
              <a:buFont typeface="Lucida Grande"/>
              <a:buChar char="-"/>
              <a:defRPr/>
            </a:lvl4pPr>
            <a:lvl5pPr marL="810000" indent="-135000">
              <a:defRPr sz="900"/>
            </a:lvl5pPr>
          </a:lstStyle>
          <a:p>
            <a:pPr>
              <a:defRPr/>
            </a:pPr>
            <a:r>
              <a:t>Première approche visuelle des différents tableaux </a:t>
            </a:r>
          </a:p>
          <a:p>
            <a:pPr>
              <a:defRPr/>
            </a:pPr>
            <a:endParaRPr/>
          </a:p>
        </p:txBody>
      </p:sp>
      <p:pic>
        <p:nvPicPr>
          <p:cNvPr id="10" name="Image 1" descr="Microsoft Excel - Tableau de bord.xlsx  [Lecture seule]"/>
          <p:cNvPicPr>
            <a:picLocks noChangeAspect="1"/>
          </p:cNvPicPr>
          <p:nvPr/>
        </p:nvPicPr>
        <p:blipFill>
          <a:blip r:embed="rId2"/>
          <a:srcRect l="19167" t="24846" r="5521" b="6271"/>
          <a:stretch/>
        </p:blipFill>
        <p:spPr bwMode="auto">
          <a:xfrm>
            <a:off x="752836" y="887056"/>
            <a:ext cx="3576073" cy="1760832"/>
          </a:xfrm>
          <a:prstGeom prst="rect">
            <a:avLst/>
          </a:prstGeom>
        </p:spPr>
      </p:pic>
      <p:pic>
        <p:nvPicPr>
          <p:cNvPr id="11" name="Image 7" descr="Microsoft Excel - Test spécifique FR.xlsx"/>
          <p:cNvPicPr>
            <a:picLocks noChangeAspect="1"/>
          </p:cNvPicPr>
          <p:nvPr/>
        </p:nvPicPr>
        <p:blipFill>
          <a:blip r:embed="rId3"/>
          <a:srcRect t="23490" r="1563" b="6465"/>
          <a:stretch/>
        </p:blipFill>
        <p:spPr bwMode="auto">
          <a:xfrm>
            <a:off x="4716016" y="456332"/>
            <a:ext cx="3680876" cy="1824868"/>
          </a:xfrm>
          <a:prstGeom prst="rect">
            <a:avLst/>
          </a:prstGeom>
        </p:spPr>
      </p:pic>
      <p:pic>
        <p:nvPicPr>
          <p:cNvPr id="12" name="Image 1" descr="Restitution_individuelle_sixieme_francais.pdf - Adobe Acrobat Reader DC"/>
          <p:cNvPicPr>
            <a:picLocks noChangeAspect="1"/>
          </p:cNvPicPr>
          <p:nvPr/>
        </p:nvPicPr>
        <p:blipFill>
          <a:blip r:embed="rId4"/>
          <a:srcRect l="7604" t="24460" r="30104" b="6658"/>
          <a:stretch/>
        </p:blipFill>
        <p:spPr bwMode="auto">
          <a:xfrm>
            <a:off x="1025885" y="2915432"/>
            <a:ext cx="3096053" cy="1843135"/>
          </a:xfrm>
          <a:prstGeom prst="rect">
            <a:avLst/>
          </a:prstGeom>
        </p:spPr>
      </p:pic>
      <p:graphicFrame>
        <p:nvGraphicFramePr>
          <p:cNvPr id="13" name="Tableau 2"/>
          <p:cNvGraphicFramePr>
            <a:graphicFrameLocks noGrp="1"/>
          </p:cNvGraphicFramePr>
          <p:nvPr/>
        </p:nvGraphicFramePr>
        <p:xfrm>
          <a:off x="5525878" y="2275880"/>
          <a:ext cx="2214182" cy="2487480"/>
        </p:xfrm>
        <a:graphic>
          <a:graphicData uri="http://schemas.openxmlformats.org/drawingml/2006/table">
            <a:tbl>
              <a:tblPr/>
              <a:tblGrid>
                <a:gridCol w="288167">
                  <a:extLst>
                    <a:ext uri="{9D8B030D-6E8A-4147-A177-3AD203B41FA5}">
                      <a16:colId xmlns:a16="http://schemas.microsoft.com/office/drawing/2014/main" val="20000"/>
                    </a:ext>
                  </a:extLst>
                </a:gridCol>
                <a:gridCol w="211715">
                  <a:extLst>
                    <a:ext uri="{9D8B030D-6E8A-4147-A177-3AD203B41FA5}">
                      <a16:colId xmlns:a16="http://schemas.microsoft.com/office/drawing/2014/main" val="20001"/>
                    </a:ext>
                  </a:extLst>
                </a:gridCol>
                <a:gridCol w="511644">
                  <a:extLst>
                    <a:ext uri="{9D8B030D-6E8A-4147-A177-3AD203B41FA5}">
                      <a16:colId xmlns:a16="http://schemas.microsoft.com/office/drawing/2014/main" val="20002"/>
                    </a:ext>
                  </a:extLst>
                </a:gridCol>
                <a:gridCol w="288167">
                  <a:extLst>
                    <a:ext uri="{9D8B030D-6E8A-4147-A177-3AD203B41FA5}">
                      <a16:colId xmlns:a16="http://schemas.microsoft.com/office/drawing/2014/main" val="20003"/>
                    </a:ext>
                  </a:extLst>
                </a:gridCol>
                <a:gridCol w="189660">
                  <a:extLst>
                    <a:ext uri="{9D8B030D-6E8A-4147-A177-3AD203B41FA5}">
                      <a16:colId xmlns:a16="http://schemas.microsoft.com/office/drawing/2014/main" val="20004"/>
                    </a:ext>
                  </a:extLst>
                </a:gridCol>
                <a:gridCol w="323453">
                  <a:extLst>
                    <a:ext uri="{9D8B030D-6E8A-4147-A177-3AD203B41FA5}">
                      <a16:colId xmlns:a16="http://schemas.microsoft.com/office/drawing/2014/main" val="20005"/>
                    </a:ext>
                  </a:extLst>
                </a:gridCol>
                <a:gridCol w="401376">
                  <a:extLst>
                    <a:ext uri="{9D8B030D-6E8A-4147-A177-3AD203B41FA5}">
                      <a16:colId xmlns:a16="http://schemas.microsoft.com/office/drawing/2014/main" val="20006"/>
                    </a:ext>
                  </a:extLst>
                </a:gridCol>
              </a:tblGrid>
              <a:tr h="133420">
                <a:tc>
                  <a:txBody>
                    <a:bodyPr/>
                    <a:lstStyle/>
                    <a:p>
                      <a:pPr algn="l">
                        <a:defRPr/>
                      </a:pPr>
                      <a:r>
                        <a:rPr lang="fr-FR" sz="500" b="1" i="0" u="none" strike="noStrike">
                          <a:latin typeface="Calibri"/>
                        </a:rPr>
                        <a:t>Classe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1" i="0" u="none" strike="noStrike">
                          <a:latin typeface="Calibri"/>
                        </a:rPr>
                        <a:t>Sexe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1" i="0" u="none" strike="noStrike">
                          <a:latin typeface="Calibri"/>
                        </a:rPr>
                        <a:t>Date de naissance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1" i="0" u="none" strike="noStrike">
                          <a:latin typeface="Calibri"/>
                        </a:rPr>
                        <a:t>NMLCM</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1" i="0" u="none" strike="noStrike">
                          <a:latin typeface="Calibri"/>
                        </a:rPr>
                        <a:t>Temps (en s)</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1" i="0" u="none" strike="noStrike">
                          <a:latin typeface="Calibri"/>
                        </a:rPr>
                        <a:t>Résultat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1" i="0" u="none" strike="noStrike">
                          <a:latin typeface="Calibri"/>
                        </a:rPr>
                        <a:t>Groupe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0"/>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25/08/2010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à besoins</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01"/>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01/03/2010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82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82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à besoins</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0000"/>
                    </a:solidFill>
                  </a:tcPr>
                </a:tc>
                <a:extLst>
                  <a:ext uri="{0D108BD9-81ED-4DB2-BD59-A6C34878D82A}">
                    <a16:rowId xmlns:a16="http://schemas.microsoft.com/office/drawing/2014/main" val="10002"/>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01/06/2010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86</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86</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à besoins</a:t>
                      </a:r>
                      <a:endParaRPr/>
                    </a:p>
                  </a:txBody>
                  <a:tcPr marL="4176" marR="4176" marT="4176" marB="0" anchor="b">
                    <a:lnL w="6350" algn="ctr">
                      <a:solidFill>
                        <a:srgbClr val="000000"/>
                      </a:solidFill>
                    </a:lnL>
                    <a:lnR w="6350" algn="ctr">
                      <a:solidFill>
                        <a:srgbClr val="000000"/>
                      </a:solidFill>
                      <a:round/>
                    </a:lnR>
                    <a:lnT w="6350" cap="flat" cmpd="sng" algn="ctr">
                      <a:solidFill>
                        <a:srgbClr val="000000"/>
                      </a:solidFill>
                      <a:prstDash val="solid"/>
                      <a:round/>
                      <a:headEnd type="none" w="med" len="med"/>
                      <a:tailEnd type="none" w="med" len="med"/>
                    </a:lnT>
                    <a:lnB w="6350" algn="ctr">
                      <a:solidFill>
                        <a:srgbClr val="000000"/>
                      </a:solidFill>
                    </a:lnB>
                    <a:solidFill>
                      <a:srgbClr val="FF0000"/>
                    </a:solidFill>
                  </a:tcPr>
                </a:tc>
                <a:extLst>
                  <a:ext uri="{0D108BD9-81ED-4DB2-BD59-A6C34878D82A}">
                    <a16:rowId xmlns:a16="http://schemas.microsoft.com/office/drawing/2014/main" val="10003"/>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16/07/2010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118</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118</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4"/>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10/04/2009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98</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98</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5"/>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05/07/2010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118</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118</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6"/>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19/10/2010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7"/>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10/07/2010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108</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108</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8"/>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12/09/2010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9"/>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27/10/2010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99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99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0"/>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21/10/2010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102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102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1"/>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02/02/2010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beve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2"/>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19/01/2010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105</a:t>
                      </a:r>
                      <a:endParaRPr/>
                    </a:p>
                  </a:txBody>
                  <a:tcPr marL="4176" marR="4176" marT="4176" marB="0" anchor="b">
                    <a:lnL w="6350" algn="ctr">
                      <a:solidFill>
                        <a:srgbClr val="000000"/>
                      </a:solidFill>
                    </a:lnL>
                    <a:lnR w="6350" algn="ctr">
                      <a:solidFill>
                        <a:srgbClr val="000000"/>
                      </a:solidFill>
                    </a:lnR>
                    <a:lnT w="6350" cap="flat" cmpd="sng" algn="ctr">
                      <a:solidFill>
                        <a:srgbClr val="000000"/>
                      </a:solidFill>
                      <a:prstDash val="solid"/>
                      <a:bevel/>
                      <a:headEnd type="none" w="med" len="med"/>
                      <a:tailEnd type="none" w="med" len="med"/>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105</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3"/>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04/11/2010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109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109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4"/>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26/01/2010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113</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113</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fragile</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15"/>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23/08/2010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132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132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16"/>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29/08/2010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170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170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17"/>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09/08/2010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130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130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18"/>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12/01/2010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151</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151</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19"/>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14/10/2010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132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132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20"/>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19/12/2010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155</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155</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21"/>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07/10/2010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137</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137</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22"/>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19/01/2010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196</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196</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23"/>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26/07/2010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129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129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24"/>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26/10/2010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127</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127</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round/>
                    </a:lnT>
                    <a:lnB w="6350" algn="ctr">
                      <a:solidFill>
                        <a:srgbClr val="000000"/>
                      </a:solidFill>
                    </a:lnB>
                    <a:solidFill>
                      <a:srgbClr val="BDD7EE"/>
                    </a:solidFill>
                  </a:tcPr>
                </a:tc>
                <a:extLst>
                  <a:ext uri="{0D108BD9-81ED-4DB2-BD59-A6C34878D82A}">
                    <a16:rowId xmlns:a16="http://schemas.microsoft.com/office/drawing/2014/main" val="10025"/>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12/03/2010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129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129</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26"/>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15/11/2010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141</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141</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extLst>
                  <a:ext uri="{0D108BD9-81ED-4DB2-BD59-A6C34878D82A}">
                    <a16:rowId xmlns:a16="http://schemas.microsoft.com/office/drawing/2014/main" val="10027"/>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G</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08/07/2010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162</a:t>
                      </a:r>
                      <a:endParaRPr/>
                    </a:p>
                  </a:txBody>
                  <a:tcPr marL="4176" marR="4176" marT="4176" marB="0" anchor="b">
                    <a:lnL w="6350" algn="ctr">
                      <a:solidFill>
                        <a:srgbClr val="000000"/>
                      </a:solidFill>
                    </a:lnL>
                    <a:lnR w="6350" algn="ctr">
                      <a:solidFill>
                        <a:srgbClr val="000000"/>
                      </a:solidFill>
                      <a:miter/>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cap="flat" cmpd="sng" algn="ctr">
                      <a:solidFill>
                        <a:srgbClr val="000000"/>
                      </a:solidFill>
                      <a:prstDash val="solid"/>
                      <a:miter lim="800000"/>
                      <a:headEnd type="none" w="med" len="med"/>
                      <a:tailEnd type="none" w="med" len="med"/>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162</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miter/>
                    </a:lnB>
                    <a:solidFill>
                      <a:srgbClr val="BDD7EE"/>
                    </a:solidFill>
                  </a:tcPr>
                </a:tc>
                <a:extLst>
                  <a:ext uri="{0D108BD9-81ED-4DB2-BD59-A6C34878D82A}">
                    <a16:rowId xmlns:a16="http://schemas.microsoft.com/office/drawing/2014/main" val="10028"/>
                  </a:ext>
                </a:extLst>
              </a:tr>
              <a:tr h="68489">
                <a:tc>
                  <a:txBody>
                    <a:bodyPr/>
                    <a:lstStyle/>
                    <a:p>
                      <a:pPr algn="l">
                        <a:defRPr/>
                      </a:pPr>
                      <a:r>
                        <a:rPr lang="fr-FR" sz="500" b="0" i="0" u="none" strike="noStrike">
                          <a:latin typeface="Calibri"/>
                        </a:rPr>
                        <a:t>6A</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F</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l">
                        <a:defRPr/>
                      </a:pPr>
                      <a:r>
                        <a:rPr lang="fr-FR" sz="500" b="0" i="0" u="none" strike="noStrike">
                          <a:latin typeface="Calibri"/>
                        </a:rPr>
                        <a:t>10/08/2010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125</a:t>
                      </a:r>
                      <a:endParaRPr/>
                    </a:p>
                  </a:txBody>
                  <a:tcPr marL="4176" marR="4176" marT="4176" marB="0" anchor="b">
                    <a:lnL w="6350" algn="ctr">
                      <a:solidFill>
                        <a:srgbClr val="000000"/>
                      </a:solidFill>
                    </a:lnL>
                    <a:lnR w="6350" algn="ctr">
                      <a:solidFill>
                        <a:srgbClr val="000000"/>
                      </a:solidFill>
                    </a:lnR>
                    <a:lnT w="6350" cap="flat" cmpd="sng" algn="ctr">
                      <a:solidFill>
                        <a:srgbClr val="000000"/>
                      </a:solidFill>
                      <a:prstDash val="solid"/>
                      <a:round/>
                      <a:headEnd type="none" w="med" len="med"/>
                      <a:tailEnd type="none" w="med" len="med"/>
                    </a:lnT>
                    <a:lnB w="6350" algn="ctr">
                      <a:solidFill>
                        <a:srgbClr val="000000"/>
                      </a:solidFill>
                    </a:lnB>
                  </a:tcPr>
                </a:tc>
                <a:tc>
                  <a:txBody>
                    <a:bodyPr/>
                    <a:lstStyle/>
                    <a:p>
                      <a:pPr algn="r">
                        <a:defRPr/>
                      </a:pPr>
                      <a:r>
                        <a:rPr lang="fr-FR" sz="500" b="0" i="0" u="none" strike="noStrike">
                          <a:latin typeface="Calibri"/>
                        </a:rPr>
                        <a:t>60</a:t>
                      </a:r>
                      <a:endParaRPr/>
                    </a:p>
                  </a:txBody>
                  <a:tcPr marL="4176" marR="4176" marT="4176"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125</a:t>
                      </a:r>
                      <a:endParaRPr/>
                    </a:p>
                  </a:txBody>
                  <a:tcPr marL="4176" marR="4176" marT="4176" marB="0" anchor="b">
                    <a:lnL w="6350" cap="flat" cmpd="sng" algn="ctr">
                      <a:solidFill>
                        <a:srgbClr val="000000"/>
                      </a:solidFill>
                      <a:prstDash val="solid"/>
                      <a:round/>
                      <a:headEnd type="none" w="med" len="med"/>
                      <a:tailEnd type="none" w="med" len="med"/>
                    </a:lnL>
                    <a:lnR w="6350" algn="ctr">
                      <a:solidFill>
                        <a:srgbClr val="000000"/>
                      </a:solidFill>
                    </a:lnR>
                    <a:lnT w="6350" algn="ctr">
                      <a:solidFill>
                        <a:srgbClr val="000000"/>
                      </a:solidFill>
                    </a:lnT>
                    <a:lnB w="6350" algn="ctr">
                      <a:solidFill>
                        <a:srgbClr val="000000"/>
                      </a:solidFill>
                    </a:lnB>
                  </a:tcPr>
                </a:tc>
                <a:tc>
                  <a:txBody>
                    <a:bodyPr/>
                    <a:lstStyle/>
                    <a:p>
                      <a:pPr algn="r">
                        <a:defRPr/>
                      </a:pPr>
                      <a:r>
                        <a:rPr lang="fr-FR" sz="500" b="0" i="0" u="none" strike="noStrike">
                          <a:latin typeface="Calibri"/>
                        </a:rPr>
                        <a:t>satisfaisant</a:t>
                      </a:r>
                      <a:endParaRPr/>
                    </a:p>
                  </a:txBody>
                  <a:tcPr marL="4176" marR="4176" marT="4176" marB="0" anchor="b">
                    <a:lnL w="6350" algn="ctr">
                      <a:solidFill>
                        <a:srgbClr val="000000"/>
                      </a:solidFill>
                    </a:lnL>
                    <a:lnR w="6350" algn="ctr">
                      <a:solidFill>
                        <a:srgbClr val="000000"/>
                      </a:solidFill>
                    </a:lnR>
                    <a:lnT w="6350" cap="flat" cmpd="sng" algn="ctr">
                      <a:solidFill>
                        <a:srgbClr val="000000"/>
                      </a:solidFill>
                      <a:prstDash val="solid"/>
                      <a:miter lim="800000"/>
                      <a:headEnd type="none" w="med" len="med"/>
                      <a:tailEnd type="none" w="med" len="med"/>
                    </a:lnT>
                    <a:lnB w="6350" algn="ctr">
                      <a:solidFill>
                        <a:srgbClr val="000000"/>
                      </a:solidFill>
                    </a:lnB>
                    <a:solidFill>
                      <a:srgbClr val="BDD7EE"/>
                    </a:solidFill>
                  </a:tcPr>
                </a:tc>
                <a:extLst>
                  <a:ext uri="{0D108BD9-81ED-4DB2-BD59-A6C34878D82A}">
                    <a16:rowId xmlns:a16="http://schemas.microsoft.com/office/drawing/2014/main" val="10029"/>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5"/>
          <p:cNvSpPr>
            <a:spLocks noGrp="1"/>
          </p:cNvSpPr>
          <p:nvPr>
            <p:ph type="body" sz="quarter" idx="16"/>
          </p:nvPr>
        </p:nvSpPr>
        <p:spPr bwMode="auto"/>
        <p:txBody>
          <a:bodyPr/>
          <a:lstStyle/>
          <a:p>
            <a:pPr>
              <a:defRPr/>
            </a:pPr>
            <a:endParaRPr lang="fr-FR"/>
          </a:p>
        </p:txBody>
      </p:sp>
      <p:sp>
        <p:nvSpPr>
          <p:cNvPr id="6" name="ZoneTexte 3"/>
          <p:cNvSpPr/>
          <p:nvPr/>
        </p:nvSpPr>
        <p:spPr bwMode="auto">
          <a:xfrm>
            <a:off x="1115614" y="352920"/>
            <a:ext cx="6904381" cy="369330"/>
          </a:xfrm>
          <a:prstGeom prst="rect">
            <a:avLst/>
          </a:prstGeom>
          <a:noFill/>
        </p:spPr>
        <p:txBody>
          <a:bodyPr wrap="square" rtlCol="0">
            <a:spAutoFit/>
          </a:bodyPr>
          <a:lstStyle/>
          <a:p>
            <a:pPr>
              <a:defRPr/>
            </a:pPr>
            <a:r>
              <a:rPr lang="fr-FR" b="1">
                <a:solidFill>
                  <a:schemeClr val="tx2">
                    <a:lumMod val="40000"/>
                    <a:lumOff val="60000"/>
                  </a:schemeClr>
                </a:solidFill>
              </a:rPr>
              <a:t>Ressources</a:t>
            </a:r>
            <a:endParaRPr/>
          </a:p>
        </p:txBody>
      </p:sp>
      <p:sp>
        <p:nvSpPr>
          <p:cNvPr id="7" name="Rectangle 6"/>
          <p:cNvSpPr/>
          <p:nvPr/>
        </p:nvSpPr>
        <p:spPr bwMode="auto">
          <a:xfrm>
            <a:off x="1115614" y="833437"/>
            <a:ext cx="7374658" cy="340518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200" b="1" i="0" u="none" dirty="0">
                <a:solidFill>
                  <a:srgbClr val="00B050"/>
                </a:solidFill>
                <a:latin typeface="Arial"/>
                <a:ea typeface="Arial"/>
                <a:cs typeface="Arial"/>
              </a:rPr>
              <a:t>+ </a:t>
            </a:r>
            <a:r>
              <a:rPr sz="1200" b="1" i="0" u="none" dirty="0" err="1">
                <a:solidFill>
                  <a:srgbClr val="00B050"/>
                </a:solidFill>
                <a:latin typeface="Arial"/>
                <a:ea typeface="Arial"/>
                <a:cs typeface="Arial"/>
              </a:rPr>
              <a:t>Orthographe</a:t>
            </a:r>
            <a:endParaRPr dirty="0"/>
          </a:p>
          <a:p>
            <a:pPr>
              <a:defRPr/>
            </a:pPr>
            <a:endParaRPr sz="1200" b="1" i="0" u="none" dirty="0">
              <a:solidFill>
                <a:srgbClr val="00B050"/>
              </a:solidFill>
              <a:latin typeface="Arial"/>
              <a:ea typeface="Arial"/>
              <a:cs typeface="Arial"/>
            </a:endParaRPr>
          </a:p>
          <a:p>
            <a:pPr>
              <a:defRPr/>
            </a:pPr>
            <a:endParaRPr sz="1050" b="0" i="0" u="none" dirty="0">
              <a:solidFill>
                <a:srgbClr val="000000"/>
              </a:solidFill>
              <a:latin typeface="Arial"/>
              <a:ea typeface="Arial"/>
              <a:cs typeface="Arial"/>
            </a:endParaRPr>
          </a:p>
          <a:p>
            <a:pPr>
              <a:defRPr/>
            </a:pPr>
            <a:r>
              <a:rPr sz="1200" b="0" i="0" u="none" dirty="0">
                <a:solidFill>
                  <a:srgbClr val="000000"/>
                </a:solidFill>
                <a:latin typeface="Abyssinica SIL"/>
                <a:ea typeface="Abyssinica SIL"/>
                <a:cs typeface="Abyssinica SIL"/>
              </a:rPr>
              <a:t>➭</a:t>
            </a:r>
            <a:r>
              <a:rPr sz="1200" b="0" i="0" u="none" dirty="0">
                <a:solidFill>
                  <a:srgbClr val="000000"/>
                </a:solidFill>
                <a:latin typeface="Arial"/>
                <a:ea typeface="Arial"/>
                <a:cs typeface="Arial"/>
              </a:rPr>
              <a:t> Site </a:t>
            </a:r>
            <a:r>
              <a:rPr sz="1200" b="0" i="0" u="none" dirty="0" err="1">
                <a:solidFill>
                  <a:srgbClr val="000000"/>
                </a:solidFill>
                <a:latin typeface="Arial"/>
                <a:ea typeface="Arial"/>
                <a:cs typeface="Arial"/>
              </a:rPr>
              <a:t>Éduscol</a:t>
            </a:r>
            <a:r>
              <a:rPr sz="1200" b="0" i="0" u="none" dirty="0">
                <a:solidFill>
                  <a:srgbClr val="000000"/>
                </a:solidFill>
                <a:latin typeface="Arial"/>
                <a:ea typeface="Arial"/>
                <a:cs typeface="Arial"/>
              </a:rPr>
              <a:t>,</a:t>
            </a:r>
            <a:endParaRPr dirty="0"/>
          </a:p>
          <a:p>
            <a:pPr>
              <a:defRPr/>
            </a:pP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Enseigner</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l’orthographe</a:t>
            </a:r>
            <a:r>
              <a:rPr sz="1200" b="0" i="0" u="none" dirty="0">
                <a:solidFill>
                  <a:srgbClr val="000000"/>
                </a:solidFill>
                <a:latin typeface="Arial"/>
                <a:ea typeface="Arial"/>
                <a:cs typeface="Arial"/>
              </a:rPr>
              <a:t> du cycle 3 au cycle 4 »: </a:t>
            </a:r>
            <a:r>
              <a:rPr sz="1200" b="0" i="0" u="sng" dirty="0">
                <a:solidFill>
                  <a:srgbClr val="000000"/>
                </a:solidFill>
                <a:latin typeface="Arial"/>
                <a:ea typeface="Arial"/>
                <a:cs typeface="Arial"/>
                <a:hlinkClick r:id="rId2" tooltip="https://cache.media.eduscol.education.fr/file/Etude_de_la_langue/31/5/RA16_C3-C4_Francais_Etude_langue_Enseigner_orthographe_774315.pdf"/>
              </a:rPr>
              <a:t>https://cache.media.eduscol.education.fr/file/Etude_de_la_langue/31/5/RA16_C3-C4_Francais_Etude_langue_Enseigner_orthographe_774315.pdf</a:t>
            </a:r>
            <a:endParaRPr sz="1200" b="0" i="0" u="none" dirty="0">
              <a:solidFill>
                <a:srgbClr val="000000"/>
              </a:solidFill>
              <a:latin typeface="Arial"/>
              <a:ea typeface="Arial"/>
              <a:cs typeface="Arial"/>
            </a:endParaRPr>
          </a:p>
          <a:p>
            <a:pPr>
              <a:defRPr/>
            </a:pPr>
            <a:r>
              <a:rPr sz="1200" b="0" i="0" u="none" dirty="0">
                <a:solidFill>
                  <a:srgbClr val="000000"/>
                </a:solidFill>
                <a:latin typeface="Arial"/>
                <a:ea typeface="Arial"/>
                <a:cs typeface="Arial"/>
              </a:rPr>
              <a:t>et « </a:t>
            </a:r>
            <a:r>
              <a:rPr sz="1200" b="0" i="0" u="none" dirty="0" err="1">
                <a:solidFill>
                  <a:srgbClr val="000000"/>
                </a:solidFill>
                <a:latin typeface="Arial"/>
                <a:ea typeface="Arial"/>
                <a:cs typeface="Arial"/>
              </a:rPr>
              <a:t>Organisation</a:t>
            </a:r>
            <a:r>
              <a:rPr sz="1200" b="0" i="0" u="none" dirty="0">
                <a:solidFill>
                  <a:srgbClr val="000000"/>
                </a:solidFill>
                <a:latin typeface="Arial"/>
                <a:ea typeface="Arial"/>
                <a:cs typeface="Arial"/>
              </a:rPr>
              <a:t> de </a:t>
            </a:r>
            <a:r>
              <a:rPr sz="1200" b="0" i="0" u="none" dirty="0" err="1">
                <a:solidFill>
                  <a:srgbClr val="000000"/>
                </a:solidFill>
                <a:latin typeface="Arial"/>
                <a:ea typeface="Arial"/>
                <a:cs typeface="Arial"/>
              </a:rPr>
              <a:t>dictées</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négociées</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lors</a:t>
            </a:r>
            <a:r>
              <a:rPr sz="1200" b="0" i="0" u="none" dirty="0">
                <a:solidFill>
                  <a:srgbClr val="000000"/>
                </a:solidFill>
                <a:latin typeface="Arial"/>
                <a:ea typeface="Arial"/>
                <a:cs typeface="Arial"/>
              </a:rPr>
              <a:t> de </a:t>
            </a:r>
            <a:r>
              <a:rPr sz="1200" b="0" i="0" u="none" dirty="0" err="1">
                <a:solidFill>
                  <a:srgbClr val="000000"/>
                </a:solidFill>
                <a:latin typeface="Arial"/>
                <a:ea typeface="Arial"/>
                <a:cs typeface="Arial"/>
              </a:rPr>
              <a:t>l’année</a:t>
            </a:r>
            <a:r>
              <a:rPr sz="1200" b="0" i="0" u="none">
                <a:solidFill>
                  <a:srgbClr val="000000"/>
                </a:solidFill>
                <a:latin typeface="Arial"/>
                <a:ea typeface="Arial"/>
                <a:cs typeface="Arial"/>
              </a:rPr>
              <a:t> de 3</a:t>
            </a:r>
            <a:r>
              <a:rPr sz="1200" b="0" i="0" u="none" baseline="30000">
                <a:solidFill>
                  <a:srgbClr val="000000"/>
                </a:solidFill>
                <a:latin typeface="Arial"/>
                <a:ea typeface="Arial"/>
                <a:cs typeface="Arial"/>
              </a:rPr>
              <a:t>e</a:t>
            </a:r>
            <a:r>
              <a:rPr sz="1200" b="0" i="0" u="none">
                <a:solidFill>
                  <a:srgbClr val="000000"/>
                </a:solidFill>
                <a:latin typeface="Arial"/>
                <a:ea typeface="Arial"/>
                <a:cs typeface="Arial"/>
              </a:rPr>
              <a:t> »: </a:t>
            </a:r>
            <a:r>
              <a:rPr sz="1200" b="0" i="0" u="sng">
                <a:solidFill>
                  <a:srgbClr val="000000"/>
                </a:solidFill>
                <a:latin typeface="Arial"/>
                <a:ea typeface="Arial"/>
                <a:cs typeface="Arial"/>
                <a:hlinkClick r:id="rId3" tooltip="https://cache.media.eduscol.education.fr/file/Etude_de_la_langue/91/7/RA16_C4_FRA_etudelangue-ProgressDicteeDebat-dm_619917.pdf"/>
              </a:rPr>
              <a:t>https://cache.media.eduscol.education.fr/file/Etude_de_la_langue/91/7/RA16_C4_FRA_etudelangue-ProgressDicteeDebat-dm_619917.pdf</a:t>
            </a:r>
            <a:endParaRPr sz="1200" b="0" i="0" u="none">
              <a:solidFill>
                <a:srgbClr val="000000"/>
              </a:solidFill>
              <a:latin typeface="Arial"/>
              <a:ea typeface="Arial"/>
              <a:cs typeface="Arial"/>
            </a:endParaRPr>
          </a:p>
          <a:p>
            <a:pPr>
              <a:defRPr/>
            </a:pPr>
            <a:endParaRPr sz="1200" b="0" i="0" u="none" dirty="0">
              <a:solidFill>
                <a:srgbClr val="000000"/>
              </a:solidFill>
              <a:latin typeface="Arial"/>
              <a:ea typeface="Arial"/>
              <a:cs typeface="Arial"/>
            </a:endParaRPr>
          </a:p>
          <a:p>
            <a:pPr>
              <a:defRPr/>
            </a:pPr>
            <a:r>
              <a:rPr lang="fr-FR" sz="1200" b="0" i="0" u="none" strike="noStrike" cap="none" spc="0" dirty="0">
                <a:solidFill>
                  <a:srgbClr val="000000"/>
                </a:solidFill>
                <a:latin typeface="Abyssinica SIL"/>
                <a:ea typeface="Abyssinica SIL"/>
                <a:cs typeface="Abyssinica SIL"/>
              </a:rPr>
              <a:t>➭ </a:t>
            </a:r>
            <a:r>
              <a:rPr sz="1200" b="0" i="0" u="none" dirty="0">
                <a:solidFill>
                  <a:srgbClr val="000000"/>
                </a:solidFill>
                <a:latin typeface="Arial"/>
                <a:ea typeface="Arial"/>
                <a:cs typeface="Arial"/>
              </a:rPr>
              <a:t>Catherine </a:t>
            </a:r>
            <a:r>
              <a:rPr sz="1200" b="0" i="0" u="none" dirty="0" err="1">
                <a:solidFill>
                  <a:srgbClr val="000000"/>
                </a:solidFill>
                <a:latin typeface="Arial"/>
                <a:ea typeface="Arial"/>
                <a:cs typeface="Arial"/>
              </a:rPr>
              <a:t>Brissaud</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Danièle</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Cogis</a:t>
            </a:r>
            <a:r>
              <a:rPr sz="1200" b="0" i="0" u="none" dirty="0">
                <a:solidFill>
                  <a:srgbClr val="000000"/>
                </a:solidFill>
                <a:latin typeface="Arial"/>
                <a:ea typeface="Arial"/>
                <a:cs typeface="Arial"/>
              </a:rPr>
              <a:t> et </a:t>
            </a:r>
            <a:r>
              <a:rPr sz="1200" b="0" i="1" u="none" dirty="0" err="1">
                <a:solidFill>
                  <a:srgbClr val="000000"/>
                </a:solidFill>
                <a:latin typeface="Arial"/>
                <a:ea typeface="Arial"/>
                <a:cs typeface="Arial"/>
              </a:rPr>
              <a:t>alii</a:t>
            </a:r>
            <a:r>
              <a:rPr sz="1200" b="0" i="0" u="none" dirty="0" err="1">
                <a:solidFill>
                  <a:srgbClr val="000000"/>
                </a:solidFill>
                <a:latin typeface="Arial"/>
                <a:ea typeface="Arial"/>
                <a:cs typeface="Arial"/>
              </a:rPr>
              <a:t>,</a:t>
            </a:r>
            <a:r>
              <a:rPr sz="1200" b="0" i="1" u="none" dirty="0" err="1">
                <a:solidFill>
                  <a:srgbClr val="000000"/>
                </a:solidFill>
                <a:latin typeface="Arial"/>
                <a:ea typeface="Arial"/>
                <a:cs typeface="Arial"/>
              </a:rPr>
              <a:t>Comment</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enseigner</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l’orthographe</a:t>
            </a:r>
            <a:r>
              <a:rPr sz="1200" b="0" i="1" u="none" dirty="0">
                <a:solidFill>
                  <a:srgbClr val="000000"/>
                </a:solidFill>
                <a:latin typeface="Arial"/>
                <a:ea typeface="Arial"/>
                <a:cs typeface="Arial"/>
              </a:rPr>
              <a:t> </a:t>
            </a:r>
            <a:r>
              <a:rPr sz="1200" b="0" i="1" u="none" dirty="0" err="1">
                <a:solidFill>
                  <a:srgbClr val="000000"/>
                </a:solidFill>
                <a:latin typeface="Arial"/>
                <a:ea typeface="Arial"/>
                <a:cs typeface="Arial"/>
              </a:rPr>
              <a:t>aujourd’hui</a:t>
            </a:r>
            <a:r>
              <a:rPr sz="1200" b="0" i="1" u="none" dirty="0">
                <a:solidFill>
                  <a:srgbClr val="000000"/>
                </a:solidFill>
                <a:latin typeface="Arial"/>
                <a:ea typeface="Arial"/>
                <a:cs typeface="Arial"/>
              </a:rPr>
              <a:t>? </a:t>
            </a:r>
            <a:r>
              <a:rPr sz="1200" b="0" i="0" u="none" dirty="0">
                <a:solidFill>
                  <a:srgbClr val="000000"/>
                </a:solidFill>
                <a:latin typeface="Arial"/>
                <a:ea typeface="Arial"/>
                <a:cs typeface="Arial"/>
              </a:rPr>
              <a:t>, </a:t>
            </a:r>
            <a:r>
              <a:rPr sz="1200" b="0" i="0" u="none" dirty="0" err="1">
                <a:solidFill>
                  <a:srgbClr val="000000"/>
                </a:solidFill>
                <a:latin typeface="Arial"/>
                <a:ea typeface="Arial"/>
                <a:cs typeface="Arial"/>
              </a:rPr>
              <a:t>Hatier</a:t>
            </a:r>
            <a:r>
              <a:rPr sz="1200" b="0" i="0" u="none" dirty="0">
                <a:solidFill>
                  <a:srgbClr val="000000"/>
                </a:solidFill>
                <a:latin typeface="Arial"/>
                <a:ea typeface="Arial"/>
                <a:cs typeface="Arial"/>
              </a:rPr>
              <a:t>, 2011</a:t>
            </a:r>
            <a:endParaRPr dirty="0"/>
          </a:p>
        </p:txBody>
      </p:sp>
    </p:spTree>
    <p:extLst>
      <p:ext uri="{BB962C8B-B14F-4D97-AF65-F5344CB8AC3E}">
        <p14:creationId xmlns:p14="http://schemas.microsoft.com/office/powerpoint/2010/main" val="126338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3"/>
          <p:cNvSpPr>
            <a:spLocks noGrp="1"/>
          </p:cNvSpPr>
          <p:nvPr>
            <p:ph type="body" sz="quarter" idx="11"/>
          </p:nvPr>
        </p:nvSpPr>
        <p:spPr bwMode="auto">
          <a:xfrm>
            <a:off x="1439864" y="195486"/>
            <a:ext cx="6249987" cy="360040"/>
          </a:xfrm>
        </p:spPr>
        <p:txBody>
          <a:bodyPr/>
          <a:lstStyle/>
          <a:p>
            <a:pPr>
              <a:defRPr/>
            </a:pPr>
            <a:r>
              <a:rPr lang="fr-FR"/>
              <a:t>Les outils de restitution</a:t>
            </a:r>
            <a:endParaRPr/>
          </a:p>
        </p:txBody>
      </p:sp>
      <p:sp>
        <p:nvSpPr>
          <p:cNvPr id="6" name="Espace réservé du texte 4"/>
          <p:cNvSpPr>
            <a:spLocks noGrp="1"/>
          </p:cNvSpPr>
          <p:nvPr>
            <p:ph type="body" sz="quarter" idx="12"/>
          </p:nvPr>
        </p:nvSpPr>
        <p:spPr bwMode="auto">
          <a:xfrm>
            <a:off x="1439864" y="627535"/>
            <a:ext cx="6249987" cy="430887"/>
          </a:xfrm>
        </p:spPr>
        <p:txBody>
          <a:bodyPr/>
          <a:lstStyle/>
          <a:p>
            <a:pPr>
              <a:defRPr/>
            </a:pPr>
            <a:r>
              <a:rPr lang="fr-FR" sz="1400"/>
              <a:t>Les outils de restitution individuelle : tous champs sauf compréhension écrite</a:t>
            </a:r>
            <a:endParaRPr/>
          </a:p>
        </p:txBody>
      </p:sp>
      <p:sp>
        <p:nvSpPr>
          <p:cNvPr id="7" name="Espace réservé du texte 5"/>
          <p:cNvSpPr>
            <a:spLocks noGrp="1"/>
          </p:cNvSpPr>
          <p:nvPr>
            <p:ph type="body" sz="quarter" idx="16"/>
          </p:nvPr>
        </p:nvSpPr>
        <p:spPr bwMode="auto"/>
        <p:txBody>
          <a:bodyPr/>
          <a:lstStyle/>
          <a:p>
            <a:pPr>
              <a:defRPr/>
            </a:pPr>
            <a:endParaRPr lang="fr-FR"/>
          </a:p>
        </p:txBody>
      </p:sp>
      <p:sp>
        <p:nvSpPr>
          <p:cNvPr id="8" name="Espace réservé du texte 6"/>
          <p:cNvSpPr>
            <a:spLocks noGrp="1"/>
          </p:cNvSpPr>
          <p:nvPr>
            <p:ph type="body" sz="quarter" idx="19"/>
          </p:nvPr>
        </p:nvSpPr>
        <p:spPr bwMode="auto"/>
        <p:txBody>
          <a:bodyPr/>
          <a:lstStyle/>
          <a:p>
            <a:pPr marL="0" indent="0">
              <a:buNone/>
              <a:defRPr/>
            </a:pPr>
            <a:endParaRPr lang="fr-FR"/>
          </a:p>
        </p:txBody>
      </p:sp>
      <p:pic>
        <p:nvPicPr>
          <p:cNvPr id="9" name="Image 1" descr="Restitution_individuelle_sixieme_francais.pdf - Adobe Acrobat Reader DC"/>
          <p:cNvPicPr>
            <a:picLocks noChangeAspect="1"/>
          </p:cNvPicPr>
          <p:nvPr/>
        </p:nvPicPr>
        <p:blipFill>
          <a:blip r:embed="rId2"/>
          <a:srcRect l="7604" t="24460" r="30104" b="6658"/>
          <a:stretch/>
        </p:blipFill>
        <p:spPr bwMode="auto">
          <a:xfrm>
            <a:off x="1538536" y="1275606"/>
            <a:ext cx="5695951" cy="33909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3"/>
          <p:cNvSpPr>
            <a:spLocks noGrp="1"/>
          </p:cNvSpPr>
          <p:nvPr>
            <p:ph type="body" sz="quarter" idx="11"/>
          </p:nvPr>
        </p:nvSpPr>
        <p:spPr bwMode="auto">
          <a:xfrm>
            <a:off x="1439863" y="195485"/>
            <a:ext cx="6249987" cy="360039"/>
          </a:xfrm>
        </p:spPr>
        <p:txBody>
          <a:bodyPr/>
          <a:lstStyle/>
          <a:p>
            <a:pPr>
              <a:defRPr/>
            </a:pPr>
            <a:r>
              <a:rPr lang="fr-FR"/>
              <a:t>Les outils de restitution</a:t>
            </a:r>
            <a:endParaRPr/>
          </a:p>
        </p:txBody>
      </p:sp>
      <p:sp>
        <p:nvSpPr>
          <p:cNvPr id="6" name="Espace réservé du texte 4"/>
          <p:cNvSpPr>
            <a:spLocks noGrp="1"/>
          </p:cNvSpPr>
          <p:nvPr>
            <p:ph type="body" sz="quarter" idx="12"/>
          </p:nvPr>
        </p:nvSpPr>
        <p:spPr bwMode="auto">
          <a:xfrm>
            <a:off x="1439863" y="627534"/>
            <a:ext cx="6250239" cy="213395"/>
          </a:xfrm>
        </p:spPr>
        <p:txBody>
          <a:bodyPr/>
          <a:lstStyle/>
          <a:p>
            <a:pPr>
              <a:defRPr/>
            </a:pPr>
            <a:r>
              <a:rPr lang="fr-FR" sz="1400"/>
              <a:t>Les outils de restitution individuelle : la compréhension écrite</a:t>
            </a:r>
            <a:endParaRPr/>
          </a:p>
        </p:txBody>
      </p:sp>
      <p:sp>
        <p:nvSpPr>
          <p:cNvPr id="7" name="Espace réservé du texte 5"/>
          <p:cNvSpPr>
            <a:spLocks noGrp="1"/>
          </p:cNvSpPr>
          <p:nvPr>
            <p:ph type="body" sz="quarter" idx="16"/>
          </p:nvPr>
        </p:nvSpPr>
        <p:spPr bwMode="auto"/>
        <p:txBody>
          <a:bodyPr/>
          <a:lstStyle/>
          <a:p>
            <a:pPr>
              <a:defRPr/>
            </a:pPr>
            <a:endParaRPr lang="fr-FR"/>
          </a:p>
        </p:txBody>
      </p:sp>
      <p:sp>
        <p:nvSpPr>
          <p:cNvPr id="8" name="Espace réservé du texte 6"/>
          <p:cNvSpPr>
            <a:spLocks noGrp="1"/>
          </p:cNvSpPr>
          <p:nvPr>
            <p:ph type="body" sz="quarter" idx="19"/>
          </p:nvPr>
        </p:nvSpPr>
        <p:spPr bwMode="auto"/>
        <p:txBody>
          <a:bodyPr/>
          <a:lstStyle/>
          <a:p>
            <a:pPr marL="0" indent="0">
              <a:buNone/>
              <a:defRPr/>
            </a:pPr>
            <a:endParaRPr lang="fr-FR"/>
          </a:p>
        </p:txBody>
      </p:sp>
      <p:pic>
        <p:nvPicPr>
          <p:cNvPr id="9" name="Image 8"/>
          <p:cNvPicPr>
            <a:picLocks noChangeAspect="1"/>
          </p:cNvPicPr>
          <p:nvPr/>
        </p:nvPicPr>
        <p:blipFill>
          <a:blip r:embed="rId2"/>
          <a:stretch/>
        </p:blipFill>
        <p:spPr bwMode="auto">
          <a:xfrm>
            <a:off x="3373997" y="928981"/>
            <a:ext cx="2723545" cy="40365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p:txBody>
          <a:bodyPr/>
          <a:lstStyle/>
          <a:p>
            <a:pPr>
              <a:defRPr/>
            </a:pPr>
            <a:endParaRPr lang="fr-FR">
              <a:solidFill>
                <a:prstClr val="black">
                  <a:tint val="75000"/>
                </a:prstClr>
              </a:solidFill>
            </a:endParaRPr>
          </a:p>
        </p:txBody>
      </p:sp>
      <p:sp>
        <p:nvSpPr>
          <p:cNvPr id="5" name="Espace réservé du texte 3"/>
          <p:cNvSpPr>
            <a:spLocks noGrp="1"/>
          </p:cNvSpPr>
          <p:nvPr>
            <p:ph type="body" sz="quarter" idx="11"/>
          </p:nvPr>
        </p:nvSpPr>
        <p:spPr bwMode="auto">
          <a:xfrm>
            <a:off x="1439863" y="195485"/>
            <a:ext cx="6249987" cy="360039"/>
          </a:xfrm>
        </p:spPr>
        <p:txBody>
          <a:bodyPr/>
          <a:lstStyle/>
          <a:p>
            <a:pPr>
              <a:defRPr/>
            </a:pPr>
            <a:r>
              <a:rPr lang="fr-FR"/>
              <a:t>Les outils de restitution</a:t>
            </a:r>
            <a:endParaRPr/>
          </a:p>
        </p:txBody>
      </p:sp>
      <p:sp>
        <p:nvSpPr>
          <p:cNvPr id="6" name="Espace réservé du texte 4"/>
          <p:cNvSpPr>
            <a:spLocks noGrp="1"/>
          </p:cNvSpPr>
          <p:nvPr>
            <p:ph type="body" sz="quarter" idx="12"/>
          </p:nvPr>
        </p:nvSpPr>
        <p:spPr bwMode="auto">
          <a:xfrm>
            <a:off x="1439863" y="627534"/>
            <a:ext cx="6250095" cy="213395"/>
          </a:xfrm>
        </p:spPr>
        <p:txBody>
          <a:bodyPr/>
          <a:lstStyle/>
          <a:p>
            <a:pPr>
              <a:defRPr/>
            </a:pPr>
            <a:r>
              <a:rPr lang="fr-FR" sz="1400"/>
              <a:t>Les outils de restitution individuelle : la compréhension écrite</a:t>
            </a:r>
            <a:endParaRPr/>
          </a:p>
        </p:txBody>
      </p:sp>
      <p:sp>
        <p:nvSpPr>
          <p:cNvPr id="7" name="Espace réservé du texte 5"/>
          <p:cNvSpPr>
            <a:spLocks noGrp="1"/>
          </p:cNvSpPr>
          <p:nvPr>
            <p:ph type="body" sz="quarter" idx="16"/>
          </p:nvPr>
        </p:nvSpPr>
        <p:spPr bwMode="auto"/>
        <p:txBody>
          <a:bodyPr/>
          <a:lstStyle/>
          <a:p>
            <a:pPr>
              <a:defRPr/>
            </a:pPr>
            <a:endParaRPr lang="fr-FR"/>
          </a:p>
        </p:txBody>
      </p:sp>
      <p:sp>
        <p:nvSpPr>
          <p:cNvPr id="8" name="Espace réservé du texte 6"/>
          <p:cNvSpPr>
            <a:spLocks noGrp="1"/>
          </p:cNvSpPr>
          <p:nvPr>
            <p:ph type="body" sz="quarter" idx="19"/>
          </p:nvPr>
        </p:nvSpPr>
        <p:spPr bwMode="auto"/>
        <p:txBody>
          <a:bodyPr/>
          <a:lstStyle/>
          <a:p>
            <a:pPr marL="0" indent="0">
              <a:buNone/>
              <a:defRPr/>
            </a:pPr>
            <a:endParaRPr lang="fr-FR"/>
          </a:p>
        </p:txBody>
      </p:sp>
      <p:pic>
        <p:nvPicPr>
          <p:cNvPr id="9" name="Image 8"/>
          <p:cNvPicPr>
            <a:picLocks noChangeAspect="1"/>
          </p:cNvPicPr>
          <p:nvPr/>
        </p:nvPicPr>
        <p:blipFill>
          <a:blip r:embed="rId2"/>
          <a:stretch/>
        </p:blipFill>
        <p:spPr bwMode="auto">
          <a:xfrm>
            <a:off x="466667" y="825244"/>
            <a:ext cx="7943351" cy="44681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pied de page 2"/>
          <p:cNvSpPr>
            <a:spLocks noGrp="1"/>
          </p:cNvSpPr>
          <p:nvPr>
            <p:ph type="ftr" sz="quarter" idx="10"/>
          </p:nvPr>
        </p:nvSpPr>
        <p:spPr bwMode="auto">
          <a:xfrm>
            <a:off x="802732" y="5143500"/>
            <a:ext cx="9144000" cy="645300"/>
          </a:xfrm>
        </p:spPr>
        <p:txBody>
          <a:bodyPr/>
          <a:lstStyle/>
          <a:p>
            <a:pPr>
              <a:defRPr/>
            </a:pPr>
            <a:endParaRPr lang="fr-FR">
              <a:solidFill>
                <a:prstClr val="black">
                  <a:tint val="75000"/>
                </a:prstClr>
              </a:solidFill>
            </a:endParaRPr>
          </a:p>
        </p:txBody>
      </p:sp>
      <p:sp>
        <p:nvSpPr>
          <p:cNvPr id="5" name="Espace réservé du texte 3"/>
          <p:cNvSpPr>
            <a:spLocks noGrp="1"/>
          </p:cNvSpPr>
          <p:nvPr>
            <p:ph type="body" sz="quarter" idx="11"/>
          </p:nvPr>
        </p:nvSpPr>
        <p:spPr bwMode="auto">
          <a:xfrm>
            <a:off x="1439864" y="627534"/>
            <a:ext cx="6249987" cy="288032"/>
          </a:xfrm>
        </p:spPr>
        <p:txBody>
          <a:bodyPr/>
          <a:lstStyle/>
          <a:p>
            <a:pPr>
              <a:defRPr/>
            </a:pPr>
            <a:r>
              <a:rPr lang="fr-FR"/>
              <a:t>Les outils de restitution</a:t>
            </a:r>
            <a:endParaRPr/>
          </a:p>
        </p:txBody>
      </p:sp>
      <p:sp>
        <p:nvSpPr>
          <p:cNvPr id="6" name="Espace réservé du texte 4"/>
          <p:cNvSpPr>
            <a:spLocks noGrp="1"/>
          </p:cNvSpPr>
          <p:nvPr>
            <p:ph type="body" sz="quarter" idx="12"/>
          </p:nvPr>
        </p:nvSpPr>
        <p:spPr bwMode="auto">
          <a:xfrm>
            <a:off x="1439864" y="1203599"/>
            <a:ext cx="6249987" cy="216024"/>
          </a:xfrm>
        </p:spPr>
        <p:txBody>
          <a:bodyPr/>
          <a:lstStyle/>
          <a:p>
            <a:pPr>
              <a:defRPr/>
            </a:pPr>
            <a:r>
              <a:rPr lang="fr-FR" sz="1400"/>
              <a:t>Les outils de restitution collective</a:t>
            </a:r>
            <a:endParaRPr/>
          </a:p>
        </p:txBody>
      </p:sp>
      <p:sp>
        <p:nvSpPr>
          <p:cNvPr id="7" name="Espace réservé du texte 5"/>
          <p:cNvSpPr>
            <a:spLocks noGrp="1"/>
          </p:cNvSpPr>
          <p:nvPr>
            <p:ph type="body" sz="quarter" idx="16"/>
          </p:nvPr>
        </p:nvSpPr>
        <p:spPr bwMode="auto"/>
        <p:txBody>
          <a:bodyPr/>
          <a:lstStyle/>
          <a:p>
            <a:pPr>
              <a:defRPr/>
            </a:pPr>
            <a:endParaRPr lang="fr-FR"/>
          </a:p>
        </p:txBody>
      </p:sp>
      <p:sp>
        <p:nvSpPr>
          <p:cNvPr id="8" name="Espace réservé du texte 6"/>
          <p:cNvSpPr>
            <a:spLocks noGrp="1"/>
          </p:cNvSpPr>
          <p:nvPr>
            <p:ph type="body" sz="quarter" idx="19"/>
          </p:nvPr>
        </p:nvSpPr>
        <p:spPr bwMode="auto"/>
        <p:txBody>
          <a:bodyPr/>
          <a:lstStyle/>
          <a:p>
            <a:pPr marL="0" indent="0">
              <a:buNone/>
              <a:defRPr/>
            </a:pPr>
            <a:endParaRPr lang="fr-FR"/>
          </a:p>
        </p:txBody>
      </p:sp>
      <p:pic>
        <p:nvPicPr>
          <p:cNvPr id="9" name="Image 8"/>
          <p:cNvPicPr>
            <a:picLocks noChangeAspect="1"/>
          </p:cNvPicPr>
          <p:nvPr/>
        </p:nvPicPr>
        <p:blipFill>
          <a:blip r:embed="rId2"/>
          <a:stretch/>
        </p:blipFill>
        <p:spPr bwMode="auto">
          <a:xfrm>
            <a:off x="2380316" y="1634887"/>
            <a:ext cx="3892455" cy="3366447"/>
          </a:xfrm>
          <a:prstGeom prst="rect">
            <a:avLst/>
          </a:prstGeom>
        </p:spPr>
      </p:pic>
    </p:spTree>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15</TotalTime>
  <Words>5931</Words>
  <Application>Microsoft Macintosh PowerPoint</Application>
  <DocSecurity>0</DocSecurity>
  <PresentationFormat>Affichage à l'écran (16:9)</PresentationFormat>
  <Paragraphs>1639</Paragraphs>
  <Slides>50</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50</vt:i4>
      </vt:variant>
    </vt:vector>
  </HeadingPairs>
  <TitlesOfParts>
    <vt:vector size="57" baseType="lpstr">
      <vt:lpstr>Abyssinica SIL</vt:lpstr>
      <vt:lpstr>Arial</vt:lpstr>
      <vt:lpstr>Calibri</vt:lpstr>
      <vt:lpstr>Lucida Grande</vt:lpstr>
      <vt:lpstr>OpenSymbol</vt:lpstr>
      <vt:lpstr>Wingdings</vt:lpstr>
      <vt:lpstr>MINISTÈRIEL</vt:lpstr>
      <vt:lpstr>Présentation PowerPoint</vt:lpstr>
      <vt:lpstr>Au programme du webinaire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Tableau de compréhension de l'écrit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3.3. La fluence: démarches pédagogiques</vt:lpstr>
      <vt:lpstr>  3.3. La fluence: démarches pédagogiques</vt:lpstr>
      <vt:lpstr>  3.3. La fluence: démarches pédagogiques</vt:lpstr>
      <vt:lpstr>  3.3. La fluence: démarches pédagogiques</vt:lpstr>
      <vt:lpstr>  3.3. La fluence: démarches pédagogiques</vt:lpstr>
      <vt:lpstr>  3.3. La fluence: démarches pédagogique</vt:lpstr>
      <vt:lpstr>  3.3. La fluence: démarches pédagogique</vt:lpstr>
      <vt:lpstr>Présentation PowerPoint</vt:lpstr>
      <vt:lpstr>Présentation PowerPoint</vt:lpstr>
      <vt:lpstr>Exemple 1 : des compétences fragiles ou très fragiles dans tous les champs</vt:lpstr>
      <vt:lpstr>Exemple 1 : quand la maîtrise de la compréhension orale demeure fragile</vt:lpstr>
      <vt:lpstr>Présentation PowerPoint</vt:lpstr>
      <vt:lpstr>Exemple 2 : résultats meilleurs en compréhension orale qu’en compréhension écrite</vt:lpstr>
      <vt:lpstr>Présentation PowerPoint</vt:lpstr>
      <vt:lpstr>Exemple 3 : des compétences fragiles dans les champs liés à la compréhension mais satisfaisantes dans les champs linguistiques</vt:lpstr>
      <vt:lpstr>Présentation PowerPoint</vt:lpstr>
      <vt:lpstr>Présentation PowerPoint</vt:lpstr>
      <vt:lpstr>Exemple 4 : des compétences satisfaisantes dans l’ensemble des champs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alice quille</cp:lastModifiedBy>
  <cp:revision>147</cp:revision>
  <dcterms:created xsi:type="dcterms:W3CDTF">2020-03-05T15:21:24Z</dcterms:created>
  <dcterms:modified xsi:type="dcterms:W3CDTF">2021-10-20T04:56:58Z</dcterms:modified>
  <cp:category/>
  <dc:identifier/>
  <cp:contentStatus/>
  <dc:language/>
  <cp:version/>
</cp:coreProperties>
</file>