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3" r:id="rId17"/>
    <p:sldId id="272" r:id="rId18"/>
    <p:sldId id="274" r:id="rId19"/>
    <p:sldId id="275" r:id="rId20"/>
    <p:sldId id="276" r:id="rId21"/>
    <p:sldId id="277" r:id="rId22"/>
    <p:sldId id="278" r:id="rId23"/>
    <p:sldId id="279" r:id="rId24"/>
    <p:sldId id="280" r:id="rId25"/>
    <p:sldId id="281" r:id="rId26"/>
    <p:sldId id="282" r:id="rId27"/>
    <p:sldId id="284"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yril Gainaux" initials="CG" lastIdx="4" clrIdx="0">
    <p:extLst>
      <p:ext uri="{19B8F6BF-5375-455C-9EA6-DF929625EA0E}">
        <p15:presenceInfo xmlns:p15="http://schemas.microsoft.com/office/powerpoint/2012/main" userId="Cyril Gainaux"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66"/>
    <p:restoredTop sz="96831"/>
  </p:normalViewPr>
  <p:slideViewPr>
    <p:cSldViewPr snapToGrid="0" snapToObjects="1">
      <p:cViewPr varScale="1">
        <p:scale>
          <a:sx n="131" d="100"/>
          <a:sy n="131" d="100"/>
        </p:scale>
        <p:origin x="103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1-04T18:17:59.057" idx="1">
    <p:pos x="5387" y="3208"/>
    <p:text>Gérard Brémond est le fondateur de "Pierre et Vacances en 1967. 8 millions de clients revendiqués, 282 sites en Europe et Méditerranée.</p:text>
    <p:extLst>
      <p:ext uri="{C676402C-5697-4E1C-873F-D02D1690AC5C}">
        <p15:threadingInfo xmlns:p15="http://schemas.microsoft.com/office/powerpoint/2012/main" timeZoneBias="-60"/>
      </p:ext>
    </p:extLst>
  </p:cm>
  <p:cm authorId="1" dt="2022-11-04T18:20:02.774" idx="2">
    <p:pos x="10" y="10"/>
    <p:text>FRAM (Fer Route Air Mer) est un voyagiste français fondé en 1949 : simple agence à Toulouse &gt; 3ème voyagiste en France dans les années 2000.</p:text>
    <p:extLst>
      <p:ext uri="{C676402C-5697-4E1C-873F-D02D1690AC5C}">
        <p15:threadingInfo xmlns:p15="http://schemas.microsoft.com/office/powerpoint/2012/main" timeZoneBias="-60"/>
      </p:ext>
    </p:extLst>
  </p:cm>
  <p:cm authorId="1" dt="2022-11-04T18:22:45.304" idx="3">
    <p:pos x="146" y="146"/>
    <p:text>Opodo, grosse agence de voyage en ligne créée en 2001 par des compagnies aériennes européennes.</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11-04T18:48:33.109" idx="4">
    <p:pos x="10" y="10"/>
    <p:text>Pour en savoir plus : https://fr.wikipedia.org/wiki/Tourisme_de_masse 
https://www.geo.fr/aventure/quest-ce-que-le-tourisme-solidaire-193495
https://fr.wikipedia.org/wiki/Tourisme_culturel
https://www.geo.fr/aventure/le-woofing-une-nouvelle-facon-de-travailler-pour-voyager-a-letranger-a-petit-prix-193213</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11-04T18:48:33.109" idx="4">
    <p:pos x="10" y="10"/>
    <p:text>Pour en savoir plus : https://fr.wikipedia.org/wiki/Tourisme_de_masse 
https://www.geo.fr/aventure/quest-ce-que-le-tourisme-solidaire-193495
https://fr.wikipedia.org/wiki/Tourisme_culturel
https://www.geo.fr/aventure/le-woofing-une-nouvelle-facon-de-travailler-pour-voyager-a-letranger-a-petit-prix-193213</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2-11-04T18:48:33.109" idx="4">
    <p:pos x="10" y="10"/>
    <p:text>Pour en savoir plus : https://fr.wikipedia.org/wiki/Tourisme_de_masse 
https://www.geo.fr/aventure/quest-ce-que-le-tourisme-solidaire-193495
https://fr.wikipedia.org/wiki/Tourisme_culturel
https://www.geo.fr/aventure/le-woofing-une-nouvelle-facon-de-travailler-pour-voyager-a-letranger-a-petit-prix-193213</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2-11-04T18:48:33.109" idx="4">
    <p:pos x="10" y="10"/>
    <p:text>Pour en savoir plus : https://fr.wikipedia.org/wiki/Tourisme_de_masse 
https://www.geo.fr/aventure/quest-ce-que-le-tourisme-solidaire-193495
https://fr.wikipedia.org/wiki/Tourisme_culturel
https://www.geo.fr/aventure/le-woofing-une-nouvelle-facon-de-travailler-pour-voyager-a-letranger-a-petit-prix-193213</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2-11-04T18:48:33.109" idx="4">
    <p:pos x="10" y="10"/>
    <p:text>Pour en savoir plus : https://fr.wikipedia.org/wiki/Tourisme_de_masse 
https://www.geo.fr/aventure/quest-ce-que-le-tourisme-solidaire-193495
https://fr.wikipedia.org/wiki/Tourisme_culturel
https://www.geo.fr/aventure/le-woofing-une-nouvelle-facon-de-travailler-pour-voyager-a-letranger-a-petit-prix-193213</p:text>
    <p:extLst>
      <p:ext uri="{C676402C-5697-4E1C-873F-D02D1690AC5C}">
        <p15:threadingInfo xmlns:p15="http://schemas.microsoft.com/office/powerpoint/2012/main" timeZoneBias="-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2-11-04T18:48:33.109" idx="4">
    <p:pos x="10" y="10"/>
    <p:text>Pour en savoir plus : https://fr.wikipedia.org/wiki/Tourisme_de_masse 
https://www.geo.fr/aventure/quest-ce-que-le-tourisme-solidaire-193495
https://fr.wikipedia.org/wiki/Tourisme_culturel
https://www.geo.fr/aventure/le-woofing-une-nouvelle-facon-de-travailler-pour-voyager-a-letranger-a-petit-prix-193213</p:text>
    <p:extLst>
      <p:ext uri="{C676402C-5697-4E1C-873F-D02D1690AC5C}">
        <p15:threadingInfo xmlns:p15="http://schemas.microsoft.com/office/powerpoint/2012/main"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2-11-04T18:48:33.109" idx="4">
    <p:pos x="10" y="10"/>
    <p:text>Pour en savoir plus : https://fr.wikipedia.org/wiki/Tourisme_de_masse 
https://www.geo.fr/aventure/quest-ce-que-le-tourisme-solidaire-193495
https://fr.wikipedia.org/wiki/Tourisme_culturel
https://www.geo.fr/aventure/le-woofing-une-nouvelle-facon-de-travailler-pour-voyager-a-letranger-a-petit-prix-193213</p:text>
    <p:extLst>
      <p:ext uri="{C676402C-5697-4E1C-873F-D02D1690AC5C}">
        <p15:threadingInfo xmlns:p15="http://schemas.microsoft.com/office/powerpoint/2012/main" timeZoneBias="-6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2-11-04T18:48:33.109" idx="4">
    <p:pos x="10" y="10"/>
    <p:text>Pour en savoir plus : https://fr.wikipedia.org/wiki/Tourisme_de_masse 
https://www.geo.fr/aventure/quest-ce-que-le-tourisme-solidaire-193495
https://fr.wikipedia.org/wiki/Tourisme_culturel
https://www.geo.fr/aventure/le-woofing-une-nouvelle-facon-de-travailler-pour-voyager-a-letranger-a-petit-prix-193213</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a:t>Modifiez le style du titre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a:t>Modifiez le style du titre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a:t>Modifiez le style du titre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a:t>Modifiez le style du titre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r-FR"/>
              <a:t>Modifier les styles du texte du masque
Deuxième niveau
Troisième niveau
Quatrième niveau
Cinquième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2" name="Content Placeholder 3"/>
          <p:cNvSpPr>
            <a:spLocks noGrp="1"/>
          </p:cNvSpPr>
          <p:nvPr>
            <p:ph sz="quarter" idx="13"/>
          </p:nvPr>
        </p:nvSpPr>
        <p:spPr>
          <a:xfrm>
            <a:off x="913774" y="3051012"/>
            <a:ext cx="5106027" cy="2740187"/>
          </a:xfrm>
        </p:spPr>
        <p:txBody>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3" name="Content Placeholder 5"/>
          <p:cNvSpPr>
            <a:spLocks noGrp="1"/>
          </p:cNvSpPr>
          <p:nvPr>
            <p:ph sz="quarter" idx="14"/>
          </p:nvPr>
        </p:nvSpPr>
        <p:spPr>
          <a:xfrm>
            <a:off x="6172200" y="3051012"/>
            <a:ext cx="5105401" cy="2740187"/>
          </a:xfrm>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a:t>Modifiez le style du titre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12/9/22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file:////var/folders/1_/r0gb8gxj4m3ckf7rld4gxsg80000gn/T/com.microsoft.Word/WebArchiveCopyPasteTempFiles/613px-Aff_ciwl_orient_express4_jw.jpg"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comments" Target="../comments/comment2.xml"/><Relationship Id="rId5" Type="http://schemas.openxmlformats.org/officeDocument/2006/relationships/image" Target="https://i.pinimg.com/736x/85/28/ec/8528ec1c9e0f9c4f129d83372eec733b.jpg" TargetMode="Externa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563895-3138-6246-905C-301A6BF3B83F}"/>
              </a:ext>
            </a:extLst>
          </p:cNvPr>
          <p:cNvSpPr>
            <a:spLocks noGrp="1"/>
          </p:cNvSpPr>
          <p:nvPr>
            <p:ph type="ctrTitle"/>
          </p:nvPr>
        </p:nvSpPr>
        <p:spPr>
          <a:xfrm>
            <a:off x="1751012" y="1811425"/>
            <a:ext cx="8689976" cy="1216784"/>
          </a:xfrm>
        </p:spPr>
        <p:txBody>
          <a:bodyPr>
            <a:noAutofit/>
          </a:bodyPr>
          <a:lstStyle/>
          <a:p>
            <a:r>
              <a:rPr lang="fr-FR" dirty="0"/>
              <a:t>Invitation au voyage</a:t>
            </a:r>
            <a:br>
              <a:rPr lang="fr-FR" dirty="0"/>
            </a:br>
            <a:r>
              <a:rPr lang="fr-FR" dirty="0"/>
              <a:t>2022-2024</a:t>
            </a:r>
          </a:p>
        </p:txBody>
      </p:sp>
      <p:sp>
        <p:nvSpPr>
          <p:cNvPr id="3" name="Sous-titre 2">
            <a:extLst>
              <a:ext uri="{FF2B5EF4-FFF2-40B4-BE49-F238E27FC236}">
                <a16:creationId xmlns:a16="http://schemas.microsoft.com/office/drawing/2014/main" id="{D301CA53-7458-6F48-B706-640537B8904E}"/>
              </a:ext>
            </a:extLst>
          </p:cNvPr>
          <p:cNvSpPr>
            <a:spLocks noGrp="1"/>
          </p:cNvSpPr>
          <p:nvPr>
            <p:ph type="subTitle" idx="1"/>
          </p:nvPr>
        </p:nvSpPr>
        <p:spPr>
          <a:xfrm>
            <a:off x="1751012" y="3886200"/>
            <a:ext cx="8689976" cy="982683"/>
          </a:xfrm>
        </p:spPr>
        <p:txBody>
          <a:bodyPr>
            <a:normAutofit/>
          </a:bodyPr>
          <a:lstStyle/>
          <a:p>
            <a:r>
              <a:rPr lang="fr-FR" sz="4000" dirty="0">
                <a:solidFill>
                  <a:schemeClr val="tx1"/>
                </a:solidFill>
              </a:rPr>
              <a:t>Les mots-clefs et Les expressions</a:t>
            </a:r>
          </a:p>
        </p:txBody>
      </p:sp>
    </p:spTree>
    <p:extLst>
      <p:ext uri="{BB962C8B-B14F-4D97-AF65-F5344CB8AC3E}">
        <p14:creationId xmlns:p14="http://schemas.microsoft.com/office/powerpoint/2010/main" val="234771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Comment procéder  ? (2)</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85008" y="1045029"/>
            <a:ext cx="11459688" cy="5118266"/>
          </a:xfrm>
        </p:spPr>
        <p:txBody>
          <a:bodyPr>
            <a:normAutofit/>
          </a:bodyPr>
          <a:lstStyle/>
          <a:p>
            <a:pPr marL="0" indent="0">
              <a:buNone/>
            </a:pPr>
            <a:endParaRPr lang="fr-FR" sz="2800" cap="none" dirty="0"/>
          </a:p>
          <a:p>
            <a:pPr marL="0" indent="0">
              <a:buNone/>
            </a:pPr>
            <a:r>
              <a:rPr lang="fr-FR" b="1" dirty="0"/>
              <a:t>Liste 2 : </a:t>
            </a:r>
            <a:r>
              <a:rPr lang="fr-FR" b="1" cap="none" dirty="0"/>
              <a:t>découvrir, comprendre, s’adapter, communiquer, survivre</a:t>
            </a:r>
            <a:r>
              <a:rPr lang="fr-FR" cap="none" dirty="0"/>
              <a:t> </a:t>
            </a:r>
          </a:p>
          <a:p>
            <a:pPr marL="0" indent="0">
              <a:buNone/>
            </a:pPr>
            <a:endParaRPr lang="fr-FR" b="1" cap="none" dirty="0"/>
          </a:p>
          <a:p>
            <a:pPr marL="457200" indent="-457200">
              <a:buFont typeface="+mj-lt"/>
              <a:buAutoNum type="arabicPeriod"/>
            </a:pPr>
            <a:r>
              <a:rPr lang="fr-FR" b="1" cap="none" dirty="0"/>
              <a:t>Quelle est la nature des mots qui forment la liste 2 ? </a:t>
            </a:r>
            <a:r>
              <a:rPr lang="fr-FR" cap="none" dirty="0">
                <a:solidFill>
                  <a:srgbClr val="00B050"/>
                </a:solidFill>
              </a:rPr>
              <a:t>verbes</a:t>
            </a:r>
          </a:p>
          <a:p>
            <a:pPr marL="457200" indent="-457200">
              <a:buFont typeface="+mj-lt"/>
              <a:buAutoNum type="arabicPeriod"/>
            </a:pPr>
            <a:r>
              <a:rPr lang="fr-FR" b="1" cap="none" dirty="0"/>
              <a:t>Quel peut être le lien entre les actions évoquées par ces mots et le thème ? </a:t>
            </a:r>
          </a:p>
          <a:p>
            <a:pPr marL="0" indent="0" algn="just">
              <a:buNone/>
            </a:pPr>
            <a:r>
              <a:rPr lang="fr-FR" cap="none" dirty="0">
                <a:sym typeface="Wingdings" pitchFamily="2" charset="2"/>
              </a:rPr>
              <a:t> </a:t>
            </a:r>
            <a:r>
              <a:rPr lang="fr-FR" cap="none" dirty="0">
                <a:solidFill>
                  <a:srgbClr val="00B050"/>
                </a:solidFill>
                <a:sym typeface="Wingdings" pitchFamily="2" charset="2"/>
              </a:rPr>
              <a:t>D</a:t>
            </a:r>
            <a:r>
              <a:rPr lang="fr-FR" cap="none" dirty="0">
                <a:solidFill>
                  <a:srgbClr val="00B050"/>
                </a:solidFill>
              </a:rPr>
              <a:t>es actions associées au temps du voyage mais aussi aux motivations qui ont amené à se lancer dans le voyage [Pourquoi ?]</a:t>
            </a:r>
          </a:p>
          <a:p>
            <a:pPr marL="0" indent="0">
              <a:buNone/>
            </a:pPr>
            <a:endParaRPr lang="fr-FR" sz="2800" cap="none" dirty="0"/>
          </a:p>
        </p:txBody>
      </p:sp>
    </p:spTree>
    <p:extLst>
      <p:ext uri="{BB962C8B-B14F-4D97-AF65-F5344CB8AC3E}">
        <p14:creationId xmlns:p14="http://schemas.microsoft.com/office/powerpoint/2010/main" val="4191099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Comment procéder  ? (3)</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85008" y="1045029"/>
            <a:ext cx="11459688" cy="5118266"/>
          </a:xfrm>
        </p:spPr>
        <p:txBody>
          <a:bodyPr>
            <a:normAutofit/>
          </a:bodyPr>
          <a:lstStyle/>
          <a:p>
            <a:pPr marL="0" indent="0">
              <a:buNone/>
            </a:pPr>
            <a:endParaRPr lang="fr-FR" sz="2800" cap="none" dirty="0"/>
          </a:p>
          <a:p>
            <a:pPr marL="0" indent="0">
              <a:lnSpc>
                <a:spcPct val="200000"/>
              </a:lnSpc>
              <a:buNone/>
            </a:pPr>
            <a:r>
              <a:rPr lang="fr-FR" b="1" dirty="0"/>
              <a:t>Liste 3 : </a:t>
            </a:r>
            <a:r>
              <a:rPr lang="fr-FR" b="1" cap="none" dirty="0"/>
              <a:t>authenticité, us et coutumes, folklore</a:t>
            </a:r>
          </a:p>
          <a:p>
            <a:pPr marL="0" indent="0">
              <a:buNone/>
            </a:pPr>
            <a:r>
              <a:rPr lang="fr-FR" cap="none" dirty="0"/>
              <a:t>1. </a:t>
            </a:r>
            <a:r>
              <a:rPr lang="fr-FR" b="1" cap="none" dirty="0"/>
              <a:t>Reliez chaque nom ou expression à sa définition</a:t>
            </a:r>
          </a:p>
          <a:p>
            <a:pPr marL="0" indent="0">
              <a:buNone/>
            </a:pPr>
            <a:r>
              <a:rPr lang="fr-FR" cap="none" dirty="0">
                <a:solidFill>
                  <a:srgbClr val="00B050"/>
                </a:solidFill>
              </a:rPr>
              <a:t>Us et coutumes</a:t>
            </a:r>
            <a:r>
              <a:rPr lang="fr-FR" cap="none" dirty="0"/>
              <a:t>	</a:t>
            </a:r>
            <a:r>
              <a:rPr lang="fr-FR" cap="none" dirty="0">
                <a:sym typeface="Wingdings" pitchFamily="2" charset="2"/>
              </a:rPr>
              <a:t></a:t>
            </a:r>
            <a:r>
              <a:rPr lang="fr-FR" cap="none" dirty="0"/>
              <a:t>		</a:t>
            </a:r>
            <a:r>
              <a:rPr lang="fr-FR" cap="none" dirty="0">
                <a:sym typeface="Wingdings" pitchFamily="2" charset="2"/>
              </a:rPr>
              <a:t></a:t>
            </a:r>
            <a:r>
              <a:rPr lang="fr-FR" cap="none" dirty="0"/>
              <a:t> </a:t>
            </a:r>
            <a:r>
              <a:rPr lang="fr-FR" dirty="0">
                <a:solidFill>
                  <a:srgbClr val="0070C0"/>
                </a:solidFill>
                <a:sym typeface="Wingdings" pitchFamily="2" charset="2"/>
              </a:rPr>
              <a:t>t</a:t>
            </a:r>
            <a:r>
              <a:rPr lang="fr-FR" cap="none" dirty="0">
                <a:solidFill>
                  <a:srgbClr val="0070C0"/>
                </a:solidFill>
              </a:rPr>
              <a:t>raditions, usages et arts populaires </a:t>
            </a:r>
          </a:p>
          <a:p>
            <a:pPr marL="0" indent="0">
              <a:buNone/>
            </a:pPr>
            <a:r>
              <a:rPr lang="fr-FR" cap="none" dirty="0">
                <a:solidFill>
                  <a:srgbClr val="FF0000"/>
                </a:solidFill>
              </a:rPr>
              <a:t>Authenticité</a:t>
            </a:r>
            <a:r>
              <a:rPr lang="fr-FR" cap="none" dirty="0"/>
              <a:t>	</a:t>
            </a:r>
            <a:r>
              <a:rPr lang="fr-FR" cap="none" dirty="0">
                <a:sym typeface="Wingdings" pitchFamily="2" charset="2"/>
              </a:rPr>
              <a:t></a:t>
            </a:r>
            <a:r>
              <a:rPr lang="fr-FR" cap="none" dirty="0"/>
              <a:t>		</a:t>
            </a:r>
            <a:r>
              <a:rPr lang="fr-FR" cap="none" dirty="0">
                <a:sym typeface="Wingdings" pitchFamily="2" charset="2"/>
              </a:rPr>
              <a:t> </a:t>
            </a:r>
            <a:r>
              <a:rPr lang="fr-FR" cap="none" dirty="0">
                <a:solidFill>
                  <a:srgbClr val="00B050"/>
                </a:solidFill>
                <a:sym typeface="Wingdings" pitchFamily="2" charset="2"/>
              </a:rPr>
              <a:t>L</a:t>
            </a:r>
            <a:r>
              <a:rPr lang="fr-FR" cap="none" dirty="0">
                <a:solidFill>
                  <a:srgbClr val="00B050"/>
                </a:solidFill>
              </a:rPr>
              <a:t>es habitudes, les usages traditionnels</a:t>
            </a:r>
          </a:p>
          <a:p>
            <a:pPr marL="0" indent="0">
              <a:buNone/>
            </a:pPr>
            <a:r>
              <a:rPr lang="fr-FR" cap="none" dirty="0">
                <a:solidFill>
                  <a:srgbClr val="0070C0"/>
                </a:solidFill>
              </a:rPr>
              <a:t>Folklore</a:t>
            </a:r>
            <a:r>
              <a:rPr lang="fr-FR" cap="none" dirty="0"/>
              <a:t>	</a:t>
            </a:r>
            <a:r>
              <a:rPr lang="fr-FR" dirty="0"/>
              <a:t>	</a:t>
            </a:r>
            <a:r>
              <a:rPr lang="fr-FR" dirty="0">
                <a:sym typeface="Wingdings" pitchFamily="2" charset="2"/>
              </a:rPr>
              <a:t></a:t>
            </a:r>
            <a:r>
              <a:rPr lang="fr-FR" dirty="0"/>
              <a:t>		</a:t>
            </a:r>
            <a:r>
              <a:rPr lang="fr-FR" dirty="0">
                <a:sym typeface="Wingdings" pitchFamily="2" charset="2"/>
              </a:rPr>
              <a:t> </a:t>
            </a:r>
            <a:r>
              <a:rPr lang="fr-FR" cap="none" dirty="0">
                <a:solidFill>
                  <a:srgbClr val="FF0000"/>
                </a:solidFill>
              </a:rPr>
              <a:t>vérité profonde d’un individu ou d’une communauté </a:t>
            </a:r>
          </a:p>
          <a:p>
            <a:pPr marL="0" indent="0">
              <a:buNone/>
            </a:pPr>
            <a:r>
              <a:rPr lang="fr-FR" cap="none" dirty="0"/>
              <a:t>2.</a:t>
            </a:r>
            <a:r>
              <a:rPr lang="fr-FR" b="1" cap="none" dirty="0"/>
              <a:t> A partir de ces définitions, quelle idée semble relier les mots de la liste 3 ? en quoi ce mot est-il lié à la thématique de l’invitation au voyage ?</a:t>
            </a:r>
          </a:p>
          <a:p>
            <a:pPr marL="0" indent="0">
              <a:buNone/>
            </a:pPr>
            <a:r>
              <a:rPr lang="fr-FR" cap="none" dirty="0">
                <a:solidFill>
                  <a:srgbClr val="00B050"/>
                </a:solidFill>
                <a:sym typeface="Wingdings" pitchFamily="2" charset="2"/>
              </a:rPr>
              <a:t> </a:t>
            </a:r>
            <a:r>
              <a:rPr lang="fr-FR" cap="none" dirty="0">
                <a:solidFill>
                  <a:srgbClr val="00B050"/>
                </a:solidFill>
              </a:rPr>
              <a:t>Des termes qui renvoient plutôt à la spécificité de la culture rencontrée et en général son altérité par rapport à celle du voyageur [Pourquoi ? Comment ?]</a:t>
            </a:r>
          </a:p>
          <a:p>
            <a:pPr marL="0" indent="0">
              <a:buNone/>
            </a:pPr>
            <a:endParaRPr lang="fr-FR" cap="none" dirty="0"/>
          </a:p>
        </p:txBody>
      </p:sp>
    </p:spTree>
    <p:extLst>
      <p:ext uri="{BB962C8B-B14F-4D97-AF65-F5344CB8AC3E}">
        <p14:creationId xmlns:p14="http://schemas.microsoft.com/office/powerpoint/2010/main" val="3714481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Comment procéder  ? (4)</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85008" y="1045028"/>
            <a:ext cx="11459688" cy="5478235"/>
          </a:xfrm>
        </p:spPr>
        <p:txBody>
          <a:bodyPr>
            <a:normAutofit fontScale="77500" lnSpcReduction="20000"/>
          </a:bodyPr>
          <a:lstStyle/>
          <a:p>
            <a:pPr marL="0" indent="0">
              <a:buNone/>
            </a:pPr>
            <a:endParaRPr lang="fr-FR" sz="2800" cap="none" dirty="0"/>
          </a:p>
          <a:p>
            <a:pPr marL="0" indent="0">
              <a:lnSpc>
                <a:spcPct val="200000"/>
              </a:lnSpc>
              <a:buNone/>
            </a:pPr>
            <a:r>
              <a:rPr lang="fr-FR" b="1" dirty="0"/>
              <a:t>Liste 4 : </a:t>
            </a:r>
            <a:r>
              <a:rPr lang="fr-FR" b="1" cap="none" dirty="0"/>
              <a:t>l’inconnu, l’étranger, l’exotisme, l’ailleurs</a:t>
            </a:r>
          </a:p>
          <a:p>
            <a:pPr marL="0" indent="0">
              <a:buNone/>
            </a:pPr>
            <a:r>
              <a:rPr lang="fr-FR" cap="none" dirty="0"/>
              <a:t>1. Le mot « </a:t>
            </a:r>
            <a:r>
              <a:rPr lang="fr-FR" i="1" cap="none" dirty="0"/>
              <a:t>étranger</a:t>
            </a:r>
            <a:r>
              <a:rPr lang="fr-FR" cap="none" dirty="0"/>
              <a:t> » vient de l’adjectif « </a:t>
            </a:r>
            <a:r>
              <a:rPr lang="fr-FR" i="1" cap="none" dirty="0"/>
              <a:t>étrange</a:t>
            </a:r>
            <a:r>
              <a:rPr lang="fr-FR" cap="none" dirty="0"/>
              <a:t> » qui a de très nombreux synonymes. En voici quelques-uns : « </a:t>
            </a:r>
            <a:r>
              <a:rPr lang="fr-FR" i="1" cap="none" dirty="0"/>
              <a:t>incompréhensible</a:t>
            </a:r>
            <a:r>
              <a:rPr lang="fr-FR" cap="none" dirty="0"/>
              <a:t> », « </a:t>
            </a:r>
            <a:r>
              <a:rPr lang="fr-FR" i="1" cap="none" dirty="0"/>
              <a:t>inexplicable</a:t>
            </a:r>
            <a:r>
              <a:rPr lang="fr-FR" cap="none" dirty="0"/>
              <a:t> », « </a:t>
            </a:r>
            <a:r>
              <a:rPr lang="fr-FR" i="1" cap="none" dirty="0"/>
              <a:t>hors du commun</a:t>
            </a:r>
            <a:r>
              <a:rPr lang="fr-FR" cap="none" dirty="0"/>
              <a:t> », « </a:t>
            </a:r>
            <a:r>
              <a:rPr lang="fr-FR" i="1" cap="none" dirty="0"/>
              <a:t>inaccoutumé</a:t>
            </a:r>
            <a:r>
              <a:rPr lang="fr-FR" cap="none" dirty="0"/>
              <a:t> » « </a:t>
            </a:r>
            <a:r>
              <a:rPr lang="fr-FR" i="1" cap="none" dirty="0"/>
              <a:t>bizarre</a:t>
            </a:r>
            <a:r>
              <a:rPr lang="fr-FR" cap="none" dirty="0"/>
              <a:t> », « </a:t>
            </a:r>
            <a:r>
              <a:rPr lang="fr-FR" i="1" cap="none" dirty="0"/>
              <a:t>original</a:t>
            </a:r>
            <a:r>
              <a:rPr lang="fr-FR" cap="none" dirty="0"/>
              <a:t> », « </a:t>
            </a:r>
            <a:r>
              <a:rPr lang="fr-FR" i="1" cap="none" dirty="0"/>
              <a:t>extraordinaire</a:t>
            </a:r>
            <a:r>
              <a:rPr lang="fr-FR" cap="none" dirty="0"/>
              <a:t> », « </a:t>
            </a:r>
            <a:r>
              <a:rPr lang="fr-FR" i="1" cap="none" dirty="0"/>
              <a:t>exceptionnel</a:t>
            </a:r>
            <a:r>
              <a:rPr lang="fr-FR" cap="none" dirty="0"/>
              <a:t> », « </a:t>
            </a:r>
            <a:r>
              <a:rPr lang="fr-FR" i="1" cap="none" dirty="0"/>
              <a:t>surprenant</a:t>
            </a:r>
            <a:r>
              <a:rPr lang="fr-FR" cap="none" dirty="0"/>
              <a:t> », « </a:t>
            </a:r>
            <a:r>
              <a:rPr lang="fr-FR" i="1" cap="none" dirty="0"/>
              <a:t>inquiétant</a:t>
            </a:r>
            <a:r>
              <a:rPr lang="fr-FR" cap="none" dirty="0"/>
              <a:t> ». Ces mots renvoient-ils à des réalités qui sont des invitations ou des freins au voyage ? justifiez votre réponse brièvement.</a:t>
            </a:r>
          </a:p>
          <a:p>
            <a:pPr marL="0" indent="0">
              <a:buNone/>
            </a:pPr>
            <a:r>
              <a:rPr lang="fr-FR" cap="none" dirty="0"/>
              <a:t>2. Quelle idée semble relier les mots de la liste 3 ? En quoi cette idée est-elle liée au thème de l’invitation au voyage ? </a:t>
            </a:r>
          </a:p>
          <a:p>
            <a:pPr marL="0" indent="0">
              <a:buNone/>
            </a:pPr>
            <a:r>
              <a:rPr lang="fr-FR" cap="none" dirty="0"/>
              <a:t>3. L’expression « l’étranger » a plusieurs sens. Lesquels correspondent à ce mot dans la liste ci-dessous ?</a:t>
            </a:r>
          </a:p>
          <a:p>
            <a:pPr marL="0" indent="0">
              <a:buNone/>
            </a:pPr>
            <a:r>
              <a:rPr lang="fr-FR" cap="none" dirty="0">
                <a:sym typeface="Wingdings" pitchFamily="2" charset="2"/>
              </a:rPr>
              <a:t></a:t>
            </a:r>
            <a:r>
              <a:rPr lang="fr-FR" cap="none" dirty="0"/>
              <a:t> personne avec laquelle on n’a rien de commun ou dont on ignore tout</a:t>
            </a:r>
          </a:p>
          <a:p>
            <a:pPr marL="0" indent="0">
              <a:buNone/>
            </a:pPr>
            <a:r>
              <a:rPr lang="fr-FR" cap="none" dirty="0">
                <a:sym typeface="Wingdings" pitchFamily="2" charset="2"/>
              </a:rPr>
              <a:t></a:t>
            </a:r>
            <a:r>
              <a:rPr lang="fr-FR" cap="none" dirty="0"/>
              <a:t> Personne qui ne fait partie ou n’est pas considérée comme faisant partie de la famille, du clan</a:t>
            </a:r>
          </a:p>
          <a:p>
            <a:pPr marL="0" indent="0">
              <a:buNone/>
            </a:pPr>
            <a:r>
              <a:rPr lang="fr-FR" cap="none" dirty="0">
                <a:sym typeface="Wingdings" pitchFamily="2" charset="2"/>
              </a:rPr>
              <a:t></a:t>
            </a:r>
            <a:r>
              <a:rPr lang="fr-FR" cap="none" dirty="0"/>
              <a:t> Personne dont la nationalité n’est pas celle d’un pays donné</a:t>
            </a:r>
          </a:p>
          <a:p>
            <a:pPr marL="0" indent="0">
              <a:buNone/>
            </a:pPr>
            <a:r>
              <a:rPr lang="fr-FR" cap="none" dirty="0">
                <a:sym typeface="Wingdings" pitchFamily="2" charset="2"/>
              </a:rPr>
              <a:t></a:t>
            </a:r>
            <a:r>
              <a:rPr lang="fr-FR" cap="none" dirty="0"/>
              <a:t> Pays étranger</a:t>
            </a:r>
          </a:p>
          <a:p>
            <a:pPr>
              <a:buFont typeface="Wingdings" pitchFamily="2" charset="2"/>
              <a:buChar char="¨"/>
            </a:pPr>
            <a:r>
              <a:rPr lang="fr-FR" cap="none" dirty="0"/>
              <a:t>Ensemble des pays étrangers, l’international</a:t>
            </a:r>
          </a:p>
          <a:p>
            <a:pPr marL="0" indent="0">
              <a:buNone/>
            </a:pPr>
            <a:r>
              <a:rPr lang="fr-FR" cap="none" dirty="0"/>
              <a:t>4. Au milieu de la liste 4, quel(s) sens de ce mot faut-il privilégier et pourquoi ? Ces mots sont-ils une invitation au voyage ? Justifiez. </a:t>
            </a:r>
            <a:endParaRPr lang="fr-FR" sz="2800" cap="none" dirty="0"/>
          </a:p>
        </p:txBody>
      </p:sp>
    </p:spTree>
    <p:extLst>
      <p:ext uri="{BB962C8B-B14F-4D97-AF65-F5344CB8AC3E}">
        <p14:creationId xmlns:p14="http://schemas.microsoft.com/office/powerpoint/2010/main" val="1453979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Comment procéder  ? (4</a:t>
            </a:r>
            <a:r>
              <a:rPr lang="fr-FR" cap="none" dirty="0">
                <a:solidFill>
                  <a:srgbClr val="FF0000"/>
                </a:solidFill>
              </a:rPr>
              <a:t>bis</a:t>
            </a:r>
            <a:r>
              <a:rPr lang="fr-FR" dirty="0">
                <a:solidFill>
                  <a:srgbClr val="FF0000"/>
                </a:solidFill>
              </a:rPr>
              <a:t>)</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52351" y="889908"/>
            <a:ext cx="11789970" cy="5870122"/>
          </a:xfrm>
        </p:spPr>
        <p:txBody>
          <a:bodyPr>
            <a:normAutofit fontScale="77500" lnSpcReduction="20000"/>
          </a:bodyPr>
          <a:lstStyle/>
          <a:p>
            <a:pPr marL="0" indent="0">
              <a:buNone/>
            </a:pPr>
            <a:endParaRPr lang="fr-FR" sz="2800" cap="none" dirty="0"/>
          </a:p>
          <a:p>
            <a:pPr marL="0" indent="0">
              <a:lnSpc>
                <a:spcPct val="200000"/>
              </a:lnSpc>
              <a:buNone/>
            </a:pPr>
            <a:r>
              <a:rPr lang="fr-FR" b="1" dirty="0"/>
              <a:t>Liste 4 : </a:t>
            </a:r>
            <a:r>
              <a:rPr lang="fr-FR" b="1" cap="none" dirty="0"/>
              <a:t>l’inconnu, l’étranger, l’exotisme, l’ailleurs</a:t>
            </a:r>
          </a:p>
          <a:p>
            <a:pPr marL="457200" indent="-457200">
              <a:buAutoNum type="arabicPeriod"/>
            </a:pPr>
            <a:r>
              <a:rPr lang="fr-FR" u="sng" cap="none" dirty="0">
                <a:solidFill>
                  <a:srgbClr val="00B050"/>
                </a:solidFill>
              </a:rPr>
              <a:t>Invitation au voyage</a:t>
            </a:r>
            <a:r>
              <a:rPr lang="fr-FR" cap="none" dirty="0">
                <a:solidFill>
                  <a:srgbClr val="00B050"/>
                </a:solidFill>
              </a:rPr>
              <a:t> :  </a:t>
            </a:r>
            <a:r>
              <a:rPr lang="fr-FR" i="1" cap="none" dirty="0">
                <a:solidFill>
                  <a:srgbClr val="00B050"/>
                </a:solidFill>
              </a:rPr>
              <a:t>hors du commun, original, extraordinaire, exceptionnel, surprenant </a:t>
            </a:r>
            <a:r>
              <a:rPr lang="fr-FR" cap="none" dirty="0">
                <a:solidFill>
                  <a:srgbClr val="00B050"/>
                </a:solidFill>
                <a:sym typeface="Wingdings" pitchFamily="2" charset="2"/>
              </a:rPr>
              <a:t></a:t>
            </a:r>
            <a:r>
              <a:rPr lang="fr-FR" cap="none" dirty="0">
                <a:solidFill>
                  <a:srgbClr val="00B050"/>
                </a:solidFill>
              </a:rPr>
              <a:t> attraits du voyage, sortir du banal</a:t>
            </a:r>
          </a:p>
          <a:p>
            <a:pPr marL="0" indent="0">
              <a:buNone/>
            </a:pPr>
            <a:r>
              <a:rPr lang="fr-FR" u="sng" cap="none" dirty="0">
                <a:solidFill>
                  <a:srgbClr val="00B050"/>
                </a:solidFill>
              </a:rPr>
              <a:t>Ambivalent</a:t>
            </a:r>
            <a:r>
              <a:rPr lang="fr-FR" cap="none" dirty="0">
                <a:solidFill>
                  <a:srgbClr val="00B050"/>
                </a:solidFill>
              </a:rPr>
              <a:t> : </a:t>
            </a:r>
            <a:r>
              <a:rPr lang="fr-FR" i="1" cap="none" dirty="0">
                <a:solidFill>
                  <a:srgbClr val="00B050"/>
                </a:solidFill>
              </a:rPr>
              <a:t>inexplicable, bizarre </a:t>
            </a:r>
            <a:r>
              <a:rPr lang="fr-FR" cap="none" dirty="0">
                <a:solidFill>
                  <a:srgbClr val="00B050"/>
                </a:solidFill>
                <a:sym typeface="Wingdings" pitchFamily="2" charset="2"/>
              </a:rPr>
              <a:t> à la fois attirant et inquiétant</a:t>
            </a:r>
            <a:endParaRPr lang="fr-FR" cap="none" dirty="0">
              <a:solidFill>
                <a:srgbClr val="00B050"/>
              </a:solidFill>
            </a:endParaRPr>
          </a:p>
          <a:p>
            <a:pPr marL="0" indent="0">
              <a:buNone/>
            </a:pPr>
            <a:r>
              <a:rPr lang="fr-FR" u="sng" cap="none" dirty="0">
                <a:solidFill>
                  <a:srgbClr val="00B050"/>
                </a:solidFill>
              </a:rPr>
              <a:t>Frein au voyage</a:t>
            </a:r>
            <a:r>
              <a:rPr lang="fr-FR" cap="none" dirty="0">
                <a:solidFill>
                  <a:srgbClr val="00B050"/>
                </a:solidFill>
              </a:rPr>
              <a:t> : </a:t>
            </a:r>
            <a:r>
              <a:rPr lang="fr-FR" i="1" cap="none" dirty="0">
                <a:solidFill>
                  <a:srgbClr val="00B050"/>
                </a:solidFill>
              </a:rPr>
              <a:t>incompréhensible, inexplicable, inquiétant </a:t>
            </a:r>
          </a:p>
          <a:p>
            <a:pPr marL="0" indent="0">
              <a:buNone/>
            </a:pPr>
            <a:r>
              <a:rPr lang="fr-FR" cap="none" dirty="0"/>
              <a:t>2. </a:t>
            </a:r>
            <a:r>
              <a:rPr lang="fr-FR" cap="none" dirty="0">
                <a:solidFill>
                  <a:srgbClr val="00B050"/>
                </a:solidFill>
              </a:rPr>
              <a:t>Ces mots renvoient à l’altérité </a:t>
            </a:r>
            <a:r>
              <a:rPr lang="fr-FR" cap="none" dirty="0">
                <a:solidFill>
                  <a:srgbClr val="00B050"/>
                </a:solidFill>
                <a:sym typeface="Wingdings" pitchFamily="2" charset="2"/>
              </a:rPr>
              <a:t> celle que l’on rencontre normalement en voyage face à des individus, des sociétés, des cultures, des paysages différents de ceux que l’on a coutume de côtoyer.</a:t>
            </a:r>
            <a:endParaRPr lang="fr-FR" cap="none" dirty="0">
              <a:solidFill>
                <a:srgbClr val="00B050"/>
              </a:solidFill>
            </a:endParaRPr>
          </a:p>
          <a:p>
            <a:pPr marL="0" indent="0">
              <a:buNone/>
            </a:pPr>
            <a:r>
              <a:rPr lang="fr-FR" cap="none" dirty="0"/>
              <a:t>3. L’expression « l’étranger » a plusieurs sens. Lesquels correspondent à ce mot dans la liste ci-dessus ?</a:t>
            </a:r>
          </a:p>
          <a:p>
            <a:pPr marL="0" indent="0">
              <a:buNone/>
            </a:pPr>
            <a:r>
              <a:rPr lang="fr-FR" cap="none" dirty="0">
                <a:sym typeface="Wingdings" pitchFamily="2" charset="2"/>
              </a:rPr>
              <a:t></a:t>
            </a:r>
            <a:r>
              <a:rPr lang="fr-FR" cap="none" dirty="0"/>
              <a:t> </a:t>
            </a:r>
            <a:r>
              <a:rPr lang="fr-FR" cap="none" dirty="0">
                <a:solidFill>
                  <a:srgbClr val="00B050"/>
                </a:solidFill>
              </a:rPr>
              <a:t>Personne avec laquelle on n’a rien de commun ou dont on ignore tout</a:t>
            </a:r>
          </a:p>
          <a:p>
            <a:pPr marL="0" indent="0">
              <a:buNone/>
            </a:pPr>
            <a:r>
              <a:rPr lang="fr-FR" cap="none" dirty="0">
                <a:sym typeface="Wingdings" pitchFamily="2" charset="2"/>
              </a:rPr>
              <a:t></a:t>
            </a:r>
            <a:r>
              <a:rPr lang="fr-FR" cap="none" dirty="0"/>
              <a:t> </a:t>
            </a:r>
            <a:r>
              <a:rPr lang="fr-FR" cap="none" dirty="0">
                <a:solidFill>
                  <a:srgbClr val="00B050"/>
                </a:solidFill>
              </a:rPr>
              <a:t>Personne qui ne fait partie ou n’est pas considérée comme faisant partie de la famille, du clan</a:t>
            </a:r>
          </a:p>
          <a:p>
            <a:pPr marL="0" indent="0">
              <a:buNone/>
            </a:pPr>
            <a:r>
              <a:rPr lang="fr-FR" cap="none" dirty="0">
                <a:sym typeface="Wingdings" pitchFamily="2" charset="2"/>
              </a:rPr>
              <a:t></a:t>
            </a:r>
            <a:r>
              <a:rPr lang="fr-FR" cap="none" dirty="0"/>
              <a:t> </a:t>
            </a:r>
            <a:r>
              <a:rPr lang="fr-FR" cap="none" dirty="0">
                <a:solidFill>
                  <a:srgbClr val="00B050"/>
                </a:solidFill>
              </a:rPr>
              <a:t>Personne dont la nationalité n’est pas celle d’un pays donné</a:t>
            </a:r>
          </a:p>
          <a:p>
            <a:pPr marL="0" indent="0">
              <a:buNone/>
            </a:pPr>
            <a:r>
              <a:rPr lang="fr-FR" cap="none" dirty="0">
                <a:sym typeface="Wingdings" pitchFamily="2" charset="2"/>
              </a:rPr>
              <a:t></a:t>
            </a:r>
            <a:r>
              <a:rPr lang="fr-FR" cap="none" dirty="0"/>
              <a:t> </a:t>
            </a:r>
            <a:r>
              <a:rPr lang="fr-FR" cap="none" dirty="0">
                <a:solidFill>
                  <a:srgbClr val="FF0000"/>
                </a:solidFill>
              </a:rPr>
              <a:t>Pays étranger</a:t>
            </a:r>
          </a:p>
          <a:p>
            <a:pPr>
              <a:buFont typeface="Wingdings" pitchFamily="2" charset="2"/>
              <a:buChar char="¨"/>
            </a:pPr>
            <a:r>
              <a:rPr lang="fr-FR" cap="none" dirty="0">
                <a:solidFill>
                  <a:srgbClr val="FF0000"/>
                </a:solidFill>
              </a:rPr>
              <a:t>Ensemble des pays étrangers, l’international</a:t>
            </a:r>
          </a:p>
          <a:p>
            <a:pPr marL="0" indent="0">
              <a:buNone/>
            </a:pPr>
            <a:r>
              <a:rPr lang="fr-FR" cap="none" dirty="0"/>
              <a:t>4. </a:t>
            </a:r>
            <a:r>
              <a:rPr lang="fr-FR" cap="none" dirty="0">
                <a:solidFill>
                  <a:srgbClr val="FF0000"/>
                </a:solidFill>
              </a:rPr>
              <a:t>Au milieu de la liste 4, quel(s) sens de ce mot faut-il privilégier et pourquoi ? </a:t>
            </a:r>
            <a:r>
              <a:rPr lang="fr-FR" cap="none" dirty="0"/>
              <a:t>Ces mots sont-ils une invitation au voyage ? Justifiez. </a:t>
            </a:r>
          </a:p>
          <a:p>
            <a:pPr marL="0" indent="0">
              <a:buNone/>
            </a:pPr>
            <a:r>
              <a:rPr lang="fr-FR" sz="2100" cap="none" dirty="0">
                <a:solidFill>
                  <a:srgbClr val="00B050"/>
                </a:solidFill>
              </a:rPr>
              <a:t>Les mots de la liste désignent plutôt un lieu qu’une personne. L’étranger peut à la fois attirer et faire peur. [Pourquoi ?]</a:t>
            </a:r>
          </a:p>
        </p:txBody>
      </p:sp>
    </p:spTree>
    <p:extLst>
      <p:ext uri="{BB962C8B-B14F-4D97-AF65-F5344CB8AC3E}">
        <p14:creationId xmlns:p14="http://schemas.microsoft.com/office/powerpoint/2010/main" val="3236966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Comment procéder  ? (5)</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85008" y="1045028"/>
            <a:ext cx="11459688" cy="5478235"/>
          </a:xfrm>
        </p:spPr>
        <p:txBody>
          <a:bodyPr>
            <a:normAutofit/>
          </a:bodyPr>
          <a:lstStyle/>
          <a:p>
            <a:pPr marL="0" indent="0">
              <a:buNone/>
            </a:pPr>
            <a:endParaRPr lang="fr-FR" sz="2800" cap="none" dirty="0"/>
          </a:p>
          <a:p>
            <a:pPr marL="0" indent="0" algn="just">
              <a:lnSpc>
                <a:spcPct val="100000"/>
              </a:lnSpc>
              <a:buNone/>
            </a:pPr>
            <a:r>
              <a:rPr lang="fr-FR" sz="1800" b="1" dirty="0"/>
              <a:t>Liste 5 </a:t>
            </a:r>
            <a:r>
              <a:rPr lang="fr-FR" sz="1800" b="1" cap="none" dirty="0"/>
              <a:t>: voyage scolaire, séjour linguistique, voyage éclair, agence de voyage, voyagiste, tour opérateur, circuit touristique, voyage de noces, croisière, voyage au long cours, tourisme de masse, tourisme solidaire, tourisme culturel, </a:t>
            </a:r>
            <a:r>
              <a:rPr lang="fr-FR" sz="1800" b="1" cap="none" dirty="0" err="1"/>
              <a:t>woofing</a:t>
            </a:r>
            <a:r>
              <a:rPr lang="fr-FR" sz="1800" b="1" cap="none" dirty="0"/>
              <a:t>.</a:t>
            </a:r>
            <a:r>
              <a:rPr lang="fr-FR" sz="1800" cap="none" dirty="0"/>
              <a:t> </a:t>
            </a:r>
          </a:p>
          <a:p>
            <a:pPr marL="0" indent="0" algn="just">
              <a:lnSpc>
                <a:spcPct val="100000"/>
              </a:lnSpc>
              <a:buNone/>
            </a:pPr>
            <a:r>
              <a:rPr lang="fr-FR" sz="1800" cap="none" dirty="0"/>
              <a:t>1. Les deux premières expressions de cette liste, « </a:t>
            </a:r>
            <a:r>
              <a:rPr lang="fr-FR" sz="1800" i="1" cap="none" dirty="0"/>
              <a:t>voyage scolaire</a:t>
            </a:r>
            <a:r>
              <a:rPr lang="fr-FR" sz="1800" cap="none" dirty="0"/>
              <a:t> » et « </a:t>
            </a:r>
            <a:r>
              <a:rPr lang="fr-FR" sz="1800" i="1" cap="none" dirty="0"/>
              <a:t>séjour linguistique</a:t>
            </a:r>
            <a:r>
              <a:rPr lang="fr-FR" sz="1800" cap="none" dirty="0"/>
              <a:t> » rappellent une des fonctions du voyage. Laquelle ? quelle expression proverbiale résume cette fonction ?</a:t>
            </a:r>
          </a:p>
          <a:p>
            <a:pPr marL="0" indent="0">
              <a:lnSpc>
                <a:spcPct val="100000"/>
              </a:lnSpc>
              <a:buNone/>
            </a:pPr>
            <a:r>
              <a:rPr lang="fr-FR" sz="1800" cap="none" dirty="0"/>
              <a:t>2. Saurez faire la différence entre une « agence de voyage » / un « voyagiste » / un « tour opérateur » ? Reliez chaque expression à sa définition. </a:t>
            </a:r>
          </a:p>
          <a:p>
            <a:pPr marL="0" indent="0" algn="just">
              <a:lnSpc>
                <a:spcPct val="100000"/>
              </a:lnSpc>
              <a:buNone/>
            </a:pPr>
            <a:endParaRPr lang="fr-FR" cap="none" dirty="0"/>
          </a:p>
        </p:txBody>
      </p:sp>
      <p:graphicFrame>
        <p:nvGraphicFramePr>
          <p:cNvPr id="5" name="Tableau 4">
            <a:extLst>
              <a:ext uri="{FF2B5EF4-FFF2-40B4-BE49-F238E27FC236}">
                <a16:creationId xmlns:a16="http://schemas.microsoft.com/office/drawing/2014/main" id="{B93D5516-416E-8348-BD63-C8EA67C46627}"/>
              </a:ext>
            </a:extLst>
          </p:cNvPr>
          <p:cNvGraphicFramePr>
            <a:graphicFrameLocks noGrp="1"/>
          </p:cNvGraphicFramePr>
          <p:nvPr>
            <p:extLst>
              <p:ext uri="{D42A27DB-BD31-4B8C-83A1-F6EECF244321}">
                <p14:modId xmlns:p14="http://schemas.microsoft.com/office/powerpoint/2010/main" val="3859383114"/>
              </p:ext>
            </p:extLst>
          </p:nvPr>
        </p:nvGraphicFramePr>
        <p:xfrm>
          <a:off x="1530621" y="3974577"/>
          <a:ext cx="9002908" cy="2548684"/>
        </p:xfrm>
        <a:graphic>
          <a:graphicData uri="http://schemas.openxmlformats.org/drawingml/2006/table">
            <a:tbl>
              <a:tblPr firstRow="1" firstCol="1" bandRow="1">
                <a:tableStyleId>{5C22544A-7EE6-4342-B048-85BDC9FD1C3A}</a:tableStyleId>
              </a:tblPr>
              <a:tblGrid>
                <a:gridCol w="2250260">
                  <a:extLst>
                    <a:ext uri="{9D8B030D-6E8A-4147-A177-3AD203B41FA5}">
                      <a16:colId xmlns:a16="http://schemas.microsoft.com/office/drawing/2014/main" val="225786877"/>
                    </a:ext>
                  </a:extLst>
                </a:gridCol>
                <a:gridCol w="6752648">
                  <a:extLst>
                    <a:ext uri="{9D8B030D-6E8A-4147-A177-3AD203B41FA5}">
                      <a16:colId xmlns:a16="http://schemas.microsoft.com/office/drawing/2014/main" val="634915803"/>
                    </a:ext>
                  </a:extLst>
                </a:gridCol>
              </a:tblGrid>
              <a:tr h="977026">
                <a:tc>
                  <a:txBody>
                    <a:bodyPr/>
                    <a:lstStyle/>
                    <a:p>
                      <a:pPr algn="just">
                        <a:spcAft>
                          <a:spcPts val="0"/>
                        </a:spcAft>
                      </a:pPr>
                      <a:r>
                        <a:rPr lang="fr-FR" sz="1200" dirty="0">
                          <a:solidFill>
                            <a:schemeClr val="tx1"/>
                          </a:solidFill>
                          <a:effectLst/>
                        </a:rPr>
                        <a:t>1/ Agence de voyage</a:t>
                      </a:r>
                      <a:endParaRPr lang="fr-F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just">
                        <a:spcAft>
                          <a:spcPts val="0"/>
                        </a:spcAft>
                      </a:pPr>
                      <a:r>
                        <a:rPr lang="fr-FR" sz="1200" dirty="0">
                          <a:solidFill>
                            <a:schemeClr val="tx1"/>
                          </a:solidFill>
                          <a:effectLst/>
                        </a:rPr>
                        <a:t>A. Entreprise chargée d’organiser des séjours touristiques en réunissant plusieurs prestations de différents fournisseurs (transports, hébergement, restauration, guide...) à des prix négociés et en les revendant sous forme de « forfait » ou « package ».</a:t>
                      </a:r>
                      <a:endParaRPr lang="fr-FR"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808882715"/>
                  </a:ext>
                </a:extLst>
              </a:tr>
              <a:tr h="756238">
                <a:tc>
                  <a:txBody>
                    <a:bodyPr/>
                    <a:lstStyle/>
                    <a:p>
                      <a:pPr algn="just">
                        <a:spcAft>
                          <a:spcPts val="0"/>
                        </a:spcAft>
                      </a:pPr>
                      <a:r>
                        <a:rPr lang="fr-FR" sz="1200">
                          <a:solidFill>
                            <a:schemeClr val="tx1"/>
                          </a:solidFill>
                          <a:effectLst/>
                        </a:rPr>
                        <a:t>2/ Voyagiste</a:t>
                      </a:r>
                      <a:endParaRPr lang="fr-FR"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just">
                        <a:spcAft>
                          <a:spcPts val="0"/>
                        </a:spcAft>
                      </a:pPr>
                      <a:r>
                        <a:rPr lang="fr-FR" sz="1200" b="1" dirty="0">
                          <a:solidFill>
                            <a:schemeClr val="tx1"/>
                          </a:solidFill>
                          <a:effectLst/>
                        </a:rPr>
                        <a:t>B. Entreprise qui revend de produits et services (circuits, séjours, croisières, loisirs) ; elle joue un rôle d’intermédiaire entre des prestataires et des clients, futurs touristes.</a:t>
                      </a:r>
                      <a:endParaRPr lang="fr-FR" sz="1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04085096"/>
                  </a:ext>
                </a:extLst>
              </a:tr>
              <a:tr h="815420">
                <a:tc>
                  <a:txBody>
                    <a:bodyPr/>
                    <a:lstStyle/>
                    <a:p>
                      <a:pPr algn="just">
                        <a:spcAft>
                          <a:spcPts val="0"/>
                        </a:spcAft>
                      </a:pPr>
                      <a:r>
                        <a:rPr lang="fr-FR" sz="1200">
                          <a:solidFill>
                            <a:schemeClr val="tx1"/>
                          </a:solidFill>
                          <a:effectLst/>
                        </a:rPr>
                        <a:t>3/ Tour-opérateur </a:t>
                      </a:r>
                    </a:p>
                    <a:p>
                      <a:pPr algn="just">
                        <a:spcAft>
                          <a:spcPts val="0"/>
                        </a:spcAft>
                      </a:pPr>
                      <a:r>
                        <a:rPr lang="fr-FR" sz="1200">
                          <a:solidFill>
                            <a:schemeClr val="tx1"/>
                          </a:solidFill>
                          <a:effectLst/>
                        </a:rPr>
                        <a:t>(angl. Tour Operator)</a:t>
                      </a:r>
                      <a:endParaRPr lang="fr-FR"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just">
                        <a:spcAft>
                          <a:spcPts val="0"/>
                        </a:spcAft>
                      </a:pPr>
                      <a:r>
                        <a:rPr lang="fr-FR" sz="1200" b="1" dirty="0">
                          <a:solidFill>
                            <a:schemeClr val="tx1"/>
                          </a:solidFill>
                          <a:effectLst/>
                        </a:rPr>
                        <a:t>C. Site internet qui permet à un client de composer un voyage sur-mesure, à la carte, comme pourrait le proposer un agent de voyage.</a:t>
                      </a:r>
                      <a:endParaRPr lang="fr-FR" sz="1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012629760"/>
                  </a:ext>
                </a:extLst>
              </a:tr>
            </a:tbl>
          </a:graphicData>
        </a:graphic>
      </p:graphicFrame>
    </p:spTree>
    <p:extLst>
      <p:ext uri="{BB962C8B-B14F-4D97-AF65-F5344CB8AC3E}">
        <p14:creationId xmlns:p14="http://schemas.microsoft.com/office/powerpoint/2010/main" val="2335503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Comment procéder  ? (5</a:t>
            </a:r>
            <a:r>
              <a:rPr lang="fr-FR" cap="none" dirty="0">
                <a:solidFill>
                  <a:srgbClr val="FF0000"/>
                </a:solidFill>
              </a:rPr>
              <a:t>bis)</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85008" y="1045028"/>
            <a:ext cx="11459688" cy="5478235"/>
          </a:xfrm>
        </p:spPr>
        <p:txBody>
          <a:bodyPr>
            <a:normAutofit/>
          </a:bodyPr>
          <a:lstStyle/>
          <a:p>
            <a:pPr marL="0" indent="0" algn="just">
              <a:lnSpc>
                <a:spcPct val="100000"/>
              </a:lnSpc>
              <a:buNone/>
            </a:pPr>
            <a:r>
              <a:rPr lang="fr-FR" sz="1800" b="1" dirty="0"/>
              <a:t>Liste 5 </a:t>
            </a:r>
            <a:r>
              <a:rPr lang="fr-FR" sz="1800" b="1" cap="none" dirty="0"/>
              <a:t>: voyage scolaire, séjour linguistique, voyage éclair, agence de voyage, voyagiste, tour opérateur, circuit touristique, voyage de noces, croisière, voyage au long cours, tourisme de masse, tourisme solidaire, tourisme culturel, </a:t>
            </a:r>
            <a:r>
              <a:rPr lang="fr-FR" sz="1800" b="1" cap="none" dirty="0" err="1"/>
              <a:t>woofing</a:t>
            </a:r>
            <a:r>
              <a:rPr lang="fr-FR" sz="1800" b="1" cap="none" dirty="0"/>
              <a:t>.</a:t>
            </a:r>
            <a:r>
              <a:rPr lang="fr-FR" sz="1800" cap="none" dirty="0"/>
              <a:t> </a:t>
            </a:r>
          </a:p>
          <a:p>
            <a:pPr marL="342900" indent="-342900" algn="just">
              <a:lnSpc>
                <a:spcPct val="100000"/>
              </a:lnSpc>
              <a:buAutoNum type="arabicPeriod"/>
            </a:pPr>
            <a:r>
              <a:rPr lang="fr-FR" sz="1800" cap="none" dirty="0"/>
              <a:t>Les deux premières expressions de cette liste, « </a:t>
            </a:r>
            <a:r>
              <a:rPr lang="fr-FR" sz="1800" i="1" cap="none" dirty="0"/>
              <a:t>voyage scolaire</a:t>
            </a:r>
            <a:r>
              <a:rPr lang="fr-FR" sz="1800" cap="none" dirty="0"/>
              <a:t> » et « </a:t>
            </a:r>
            <a:r>
              <a:rPr lang="fr-FR" sz="1800" i="1" cap="none" dirty="0"/>
              <a:t>séjour linguistique</a:t>
            </a:r>
            <a:r>
              <a:rPr lang="fr-FR" sz="1800" cap="none" dirty="0"/>
              <a:t> » rappellent une des fonctions du voyage. Laquelle ? quelle expression proverbiale résume cette fonction ? </a:t>
            </a:r>
            <a:r>
              <a:rPr lang="fr-FR" sz="1800" cap="none" dirty="0">
                <a:solidFill>
                  <a:srgbClr val="00B050"/>
                </a:solidFill>
              </a:rPr>
              <a:t>Découvrir, apprendre, s’instruire... </a:t>
            </a:r>
            <a:r>
              <a:rPr lang="fr-FR" sz="1800" cap="none" dirty="0">
                <a:solidFill>
                  <a:srgbClr val="00B050"/>
                </a:solidFill>
                <a:sym typeface="Wingdings" pitchFamily="2" charset="2"/>
              </a:rPr>
              <a:t> Les voyages forment la jeunesse [Pourquoi ?]</a:t>
            </a:r>
            <a:endParaRPr lang="fr-FR" sz="1800" cap="none" dirty="0"/>
          </a:p>
          <a:p>
            <a:pPr marL="0" indent="0">
              <a:lnSpc>
                <a:spcPct val="100000"/>
              </a:lnSpc>
              <a:buNone/>
            </a:pPr>
            <a:r>
              <a:rPr lang="fr-FR" sz="1800" cap="none" dirty="0"/>
              <a:t>2. Saurez faire la différence entre une « agence de voyage » / un « voyagiste » / un « tour opérateur » ? Reliez chaque expression à sa définition. </a:t>
            </a:r>
            <a:r>
              <a:rPr lang="fr-FR" sz="1800" cap="none" dirty="0">
                <a:solidFill>
                  <a:srgbClr val="00B050"/>
                </a:solidFill>
              </a:rPr>
              <a:t>[Comment ?]</a:t>
            </a:r>
          </a:p>
          <a:p>
            <a:pPr marL="0" indent="0" algn="just">
              <a:lnSpc>
                <a:spcPct val="100000"/>
              </a:lnSpc>
              <a:buNone/>
            </a:pPr>
            <a:endParaRPr lang="fr-FR" cap="none" dirty="0"/>
          </a:p>
        </p:txBody>
      </p:sp>
      <p:graphicFrame>
        <p:nvGraphicFramePr>
          <p:cNvPr id="5" name="Tableau 4">
            <a:extLst>
              <a:ext uri="{FF2B5EF4-FFF2-40B4-BE49-F238E27FC236}">
                <a16:creationId xmlns:a16="http://schemas.microsoft.com/office/drawing/2014/main" id="{B93D5516-416E-8348-BD63-C8EA67C46627}"/>
              </a:ext>
            </a:extLst>
          </p:cNvPr>
          <p:cNvGraphicFramePr>
            <a:graphicFrameLocks noGrp="1"/>
          </p:cNvGraphicFramePr>
          <p:nvPr>
            <p:extLst>
              <p:ext uri="{D42A27DB-BD31-4B8C-83A1-F6EECF244321}">
                <p14:modId xmlns:p14="http://schemas.microsoft.com/office/powerpoint/2010/main" val="3984155279"/>
              </p:ext>
            </p:extLst>
          </p:nvPr>
        </p:nvGraphicFramePr>
        <p:xfrm>
          <a:off x="1398494" y="3684493"/>
          <a:ext cx="9009529" cy="2838770"/>
        </p:xfrm>
        <a:graphic>
          <a:graphicData uri="http://schemas.openxmlformats.org/drawingml/2006/table">
            <a:tbl>
              <a:tblPr firstRow="1" firstCol="1" bandRow="1">
                <a:tableStyleId>{5C22544A-7EE6-4342-B048-85BDC9FD1C3A}</a:tableStyleId>
              </a:tblPr>
              <a:tblGrid>
                <a:gridCol w="2251915">
                  <a:extLst>
                    <a:ext uri="{9D8B030D-6E8A-4147-A177-3AD203B41FA5}">
                      <a16:colId xmlns:a16="http://schemas.microsoft.com/office/drawing/2014/main" val="225786877"/>
                    </a:ext>
                  </a:extLst>
                </a:gridCol>
                <a:gridCol w="6757614">
                  <a:extLst>
                    <a:ext uri="{9D8B030D-6E8A-4147-A177-3AD203B41FA5}">
                      <a16:colId xmlns:a16="http://schemas.microsoft.com/office/drawing/2014/main" val="634915803"/>
                    </a:ext>
                  </a:extLst>
                </a:gridCol>
              </a:tblGrid>
              <a:tr h="1010699">
                <a:tc>
                  <a:txBody>
                    <a:bodyPr/>
                    <a:lstStyle/>
                    <a:p>
                      <a:pPr algn="just">
                        <a:spcAft>
                          <a:spcPts val="0"/>
                        </a:spcAft>
                      </a:pPr>
                      <a:r>
                        <a:rPr lang="fr-FR" sz="1200" dirty="0">
                          <a:solidFill>
                            <a:srgbClr val="FF0000"/>
                          </a:solidFill>
                          <a:effectLst/>
                        </a:rPr>
                        <a:t>1/ Agence de voyage</a:t>
                      </a:r>
                      <a:endParaRPr lang="fr-FR"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just">
                        <a:spcAft>
                          <a:spcPts val="0"/>
                        </a:spcAft>
                      </a:pPr>
                      <a:r>
                        <a:rPr lang="fr-FR" sz="1200" dirty="0">
                          <a:solidFill>
                            <a:srgbClr val="00B050"/>
                          </a:solidFill>
                          <a:effectLst/>
                        </a:rPr>
                        <a:t>A. Entreprise chargée d’organiser des séjours touristiques en réunissant plusieurs prestations de différents fournisseurs (transports, hébergement, restauration, guide...) à des prix négociés et en les revendant sous forme de « forfait » ou « package ».</a:t>
                      </a:r>
                      <a:endParaRPr lang="fr-FR" sz="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808882715"/>
                  </a:ext>
                </a:extLst>
              </a:tr>
              <a:tr h="846471">
                <a:tc>
                  <a:txBody>
                    <a:bodyPr/>
                    <a:lstStyle/>
                    <a:p>
                      <a:pPr algn="just">
                        <a:spcAft>
                          <a:spcPts val="0"/>
                        </a:spcAft>
                      </a:pPr>
                      <a:r>
                        <a:rPr lang="fr-FR" sz="1200">
                          <a:solidFill>
                            <a:srgbClr val="00B050"/>
                          </a:solidFill>
                          <a:effectLst/>
                        </a:rPr>
                        <a:t>2/ Voyagiste</a:t>
                      </a:r>
                      <a:endParaRPr lang="fr-FR" sz="120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just">
                        <a:spcAft>
                          <a:spcPts val="0"/>
                        </a:spcAft>
                      </a:pPr>
                      <a:r>
                        <a:rPr lang="fr-FR" sz="1200" b="1" dirty="0">
                          <a:solidFill>
                            <a:srgbClr val="FF0000"/>
                          </a:solidFill>
                          <a:effectLst/>
                        </a:rPr>
                        <a:t>B. Entreprise qui revend de produits et services (circuits, séjours, croisières, loisirs) ; elle joue un rôle d’intermédiaire entre des prestataires et des clients, futurs touristes.</a:t>
                      </a:r>
                      <a:endParaRPr lang="fr-FR"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04085096"/>
                  </a:ext>
                </a:extLst>
              </a:tr>
              <a:tr h="981600">
                <a:tc>
                  <a:txBody>
                    <a:bodyPr/>
                    <a:lstStyle/>
                    <a:p>
                      <a:pPr algn="just">
                        <a:spcAft>
                          <a:spcPts val="0"/>
                        </a:spcAft>
                      </a:pPr>
                      <a:r>
                        <a:rPr lang="fr-FR" sz="1200" dirty="0">
                          <a:solidFill>
                            <a:srgbClr val="00B050"/>
                          </a:solidFill>
                          <a:effectLst/>
                        </a:rPr>
                        <a:t>3/ Tour-opérateur </a:t>
                      </a:r>
                    </a:p>
                    <a:p>
                      <a:pPr algn="just">
                        <a:spcAft>
                          <a:spcPts val="0"/>
                        </a:spcAft>
                      </a:pPr>
                      <a:r>
                        <a:rPr lang="fr-FR" sz="1200" dirty="0">
                          <a:solidFill>
                            <a:srgbClr val="00B050"/>
                          </a:solidFill>
                          <a:effectLst/>
                        </a:rPr>
                        <a:t>(angl. Tour </a:t>
                      </a:r>
                      <a:r>
                        <a:rPr lang="fr-FR" sz="1200" dirty="0" err="1">
                          <a:solidFill>
                            <a:srgbClr val="00B050"/>
                          </a:solidFill>
                          <a:effectLst/>
                        </a:rPr>
                        <a:t>Operator</a:t>
                      </a:r>
                      <a:r>
                        <a:rPr lang="fr-FR" sz="1200" dirty="0">
                          <a:solidFill>
                            <a:srgbClr val="00B050"/>
                          </a:solidFill>
                          <a:effectLst/>
                        </a:rPr>
                        <a:t>)</a:t>
                      </a:r>
                      <a:endParaRPr lang="fr-FR" sz="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just">
                        <a:spcAft>
                          <a:spcPts val="0"/>
                        </a:spcAft>
                      </a:pPr>
                      <a:r>
                        <a:rPr lang="fr-FR" sz="1200" b="1" dirty="0">
                          <a:solidFill>
                            <a:schemeClr val="tx1"/>
                          </a:solidFill>
                          <a:effectLst/>
                        </a:rPr>
                        <a:t>C. Site internet qui permet à un client de composer un voyage sur-mesure, à la carte, comme pourrait le proposer un agent de voyage.</a:t>
                      </a:r>
                      <a:endParaRPr lang="fr-FR" sz="1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012629760"/>
                  </a:ext>
                </a:extLst>
              </a:tr>
            </a:tbl>
          </a:graphicData>
        </a:graphic>
      </p:graphicFrame>
    </p:spTree>
    <p:extLst>
      <p:ext uri="{BB962C8B-B14F-4D97-AF65-F5344CB8AC3E}">
        <p14:creationId xmlns:p14="http://schemas.microsoft.com/office/powerpoint/2010/main" val="3659522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Comment procéder  ? (5</a:t>
            </a:r>
            <a:r>
              <a:rPr lang="fr-FR" cap="none" dirty="0">
                <a:solidFill>
                  <a:srgbClr val="FF0000"/>
                </a:solidFill>
              </a:rPr>
              <a:t>ter</a:t>
            </a:r>
            <a:r>
              <a:rPr lang="fr-FR" dirty="0">
                <a:solidFill>
                  <a:srgbClr val="FF0000"/>
                </a:solidFill>
              </a:rPr>
              <a:t>)</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85008" y="1479176"/>
            <a:ext cx="11459688" cy="5044087"/>
          </a:xfrm>
        </p:spPr>
        <p:txBody>
          <a:bodyPr>
            <a:normAutofit/>
          </a:bodyPr>
          <a:lstStyle/>
          <a:p>
            <a:pPr marL="0" indent="0" algn="just">
              <a:buNone/>
            </a:pPr>
            <a:r>
              <a:rPr lang="fr-FR" b="1" cap="none" dirty="0"/>
              <a:t>3. </a:t>
            </a:r>
            <a:r>
              <a:rPr lang="fr-FR" cap="none" dirty="0"/>
              <a:t>Voici comment l’écrivain Marin de </a:t>
            </a:r>
            <a:r>
              <a:rPr lang="fr-FR" cap="none" dirty="0" err="1"/>
              <a:t>Viry</a:t>
            </a:r>
            <a:r>
              <a:rPr lang="fr-FR" cap="none" dirty="0"/>
              <a:t> souligne la nouveauté de la première agence de voyage : « C</a:t>
            </a:r>
            <a:r>
              <a:rPr lang="fr-FR" i="1" cap="none" dirty="0"/>
              <a:t>’est la première fois </a:t>
            </a:r>
            <a:r>
              <a:rPr lang="fr-FR" i="1" cap="none" dirty="0">
                <a:solidFill>
                  <a:srgbClr val="00B050"/>
                </a:solidFill>
              </a:rPr>
              <a:t>qu’on rassemble des gens </a:t>
            </a:r>
            <a:r>
              <a:rPr lang="fr-FR" i="1" cap="none" dirty="0"/>
              <a:t>dans une gare, qu’on les compte, qu’on vérifie s’ils sont bien sur la liste, qu’on déroule un programme. Les </a:t>
            </a:r>
            <a:r>
              <a:rPr lang="fr-FR" i="1" cap="none" dirty="0">
                <a:solidFill>
                  <a:srgbClr val="00B050"/>
                </a:solidFill>
              </a:rPr>
              <a:t>racines religieuses </a:t>
            </a:r>
            <a:r>
              <a:rPr lang="fr-FR" i="1" cap="none" dirty="0"/>
              <a:t>puritaines ne sont pas anodines. Il y a comme un air de pèlerinage, de communion collective, dans le tourisme de masse. Le tourisme est très religieux. Et il y a en effet quelque chose de sacré au fait de pouvoir </a:t>
            </a:r>
            <a:r>
              <a:rPr lang="fr-FR" i="1" cap="none" dirty="0">
                <a:solidFill>
                  <a:srgbClr val="00B050"/>
                </a:solidFill>
              </a:rPr>
              <a:t>disposer de la géographie du monde </a:t>
            </a:r>
            <a:r>
              <a:rPr lang="fr-FR" i="1" cap="none" dirty="0"/>
              <a:t>pour sortir de soi </a:t>
            </a:r>
            <a:r>
              <a:rPr lang="fr-FR" cap="none" dirty="0"/>
              <a:t>».</a:t>
            </a:r>
          </a:p>
          <a:p>
            <a:pPr marL="0" indent="0">
              <a:buNone/>
            </a:pPr>
            <a:r>
              <a:rPr lang="fr-FR" b="1" cap="none" dirty="0"/>
              <a:t>a) Quelle est la particularité la plus sensible de ce type de voyage selon l’auteur ? Quelle expression résume cette forme de voyage ? </a:t>
            </a:r>
            <a:r>
              <a:rPr lang="fr-FR" cap="none" dirty="0">
                <a:solidFill>
                  <a:srgbClr val="00B050"/>
                </a:solidFill>
              </a:rPr>
              <a:t>Voyage en groupe &gt; naissance du « tourisme de masse ».</a:t>
            </a:r>
          </a:p>
          <a:p>
            <a:pPr marL="0" indent="0">
              <a:buNone/>
            </a:pPr>
            <a:r>
              <a:rPr lang="fr-FR" b="1" cap="none" dirty="0"/>
              <a:t>b) De quels domaines, l’écrivain rapproche-t-il cette expérience ? pourquoi ?</a:t>
            </a:r>
            <a:endParaRPr lang="fr-FR" cap="none" dirty="0"/>
          </a:p>
          <a:p>
            <a:pPr marL="0" indent="0">
              <a:buNone/>
            </a:pPr>
            <a:r>
              <a:rPr lang="fr-FR" cap="none" dirty="0">
                <a:solidFill>
                  <a:srgbClr val="00B050"/>
                </a:solidFill>
              </a:rPr>
              <a:t>- Géographie car il devient plus facile de se rendre dans de multiples endroits du monde</a:t>
            </a:r>
          </a:p>
          <a:p>
            <a:pPr marL="0" indent="0">
              <a:buNone/>
            </a:pPr>
            <a:r>
              <a:rPr lang="fr-FR" cap="none" dirty="0">
                <a:solidFill>
                  <a:srgbClr val="00B050"/>
                </a:solidFill>
              </a:rPr>
              <a:t>- Religion car le voyage en groupe vers un lieu précis, même laïque, ressemble à un pèlerinage </a:t>
            </a:r>
          </a:p>
        </p:txBody>
      </p:sp>
    </p:spTree>
    <p:extLst>
      <p:ext uri="{BB962C8B-B14F-4D97-AF65-F5344CB8AC3E}">
        <p14:creationId xmlns:p14="http://schemas.microsoft.com/office/powerpoint/2010/main" val="2076508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Comment procéder  ? (5</a:t>
            </a:r>
            <a:r>
              <a:rPr lang="fr-FR" cap="none" dirty="0">
                <a:solidFill>
                  <a:srgbClr val="FF0000"/>
                </a:solidFill>
              </a:rPr>
              <a:t>quater</a:t>
            </a:r>
            <a:r>
              <a:rPr lang="fr-FR" dirty="0">
                <a:solidFill>
                  <a:srgbClr val="FF0000"/>
                </a:solidFill>
              </a:rPr>
              <a:t>)</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85008" y="1045028"/>
            <a:ext cx="11459688" cy="5478235"/>
          </a:xfrm>
        </p:spPr>
        <p:txBody>
          <a:bodyPr>
            <a:normAutofit fontScale="92500" lnSpcReduction="10000"/>
          </a:bodyPr>
          <a:lstStyle/>
          <a:p>
            <a:pPr marL="0" indent="0">
              <a:buNone/>
            </a:pPr>
            <a:endParaRPr lang="fr-FR" sz="2800" cap="none" dirty="0"/>
          </a:p>
          <a:p>
            <a:pPr marL="0" indent="0">
              <a:buNone/>
            </a:pPr>
            <a:r>
              <a:rPr lang="fr-FR" cap="none" dirty="0"/>
              <a:t> </a:t>
            </a:r>
            <a:r>
              <a:rPr lang="fr-FR" b="1" cap="none" dirty="0"/>
              <a:t>CULTURE GÉNÉRALE. Choses à savoir sur la première « agence de voyage » du monde.</a:t>
            </a:r>
            <a:endParaRPr lang="fr-FR" cap="none" dirty="0"/>
          </a:p>
          <a:p>
            <a:pPr marL="0" indent="0">
              <a:buNone/>
            </a:pPr>
            <a:r>
              <a:rPr lang="fr-FR" b="1" cap="none" dirty="0"/>
              <a:t>1. La première agence de voyage est née	</a:t>
            </a:r>
            <a:endParaRPr lang="fr-FR" cap="none" dirty="0"/>
          </a:p>
          <a:p>
            <a:pPr marL="0" indent="0">
              <a:buNone/>
            </a:pPr>
            <a:r>
              <a:rPr lang="fr-FR" cap="none" dirty="0">
                <a:sym typeface="Wingdings" pitchFamily="2" charset="2"/>
              </a:rPr>
              <a:t></a:t>
            </a:r>
            <a:r>
              <a:rPr lang="fr-FR" cap="none" dirty="0"/>
              <a:t> en 1815, juste après les guerres napoléoniennes pour rapprocher les peuples européens.</a:t>
            </a:r>
          </a:p>
          <a:p>
            <a:pPr marL="0" indent="0">
              <a:buNone/>
            </a:pPr>
            <a:r>
              <a:rPr lang="fr-FR" cap="none" dirty="0">
                <a:solidFill>
                  <a:srgbClr val="00B050"/>
                </a:solidFill>
                <a:sym typeface="Wingdings" pitchFamily="2" charset="2"/>
              </a:rPr>
              <a:t></a:t>
            </a:r>
            <a:r>
              <a:rPr lang="fr-FR" cap="none" dirty="0">
                <a:solidFill>
                  <a:srgbClr val="00B050"/>
                </a:solidFill>
              </a:rPr>
              <a:t> En 1841 pour organiser le voyage des membres d’une ligue de vertu antialcoolique.</a:t>
            </a:r>
          </a:p>
          <a:p>
            <a:pPr marL="0" indent="0">
              <a:buNone/>
            </a:pPr>
            <a:r>
              <a:rPr lang="fr-FR" cap="none" dirty="0">
                <a:sym typeface="Wingdings" pitchFamily="2" charset="2"/>
              </a:rPr>
              <a:t></a:t>
            </a:r>
            <a:r>
              <a:rPr lang="fr-FR" cap="none" dirty="0"/>
              <a:t> En 1919 pour permettre aux populations civiles d’accéder aux cimetières militaires.</a:t>
            </a:r>
          </a:p>
          <a:p>
            <a:pPr marL="0" indent="0">
              <a:buNone/>
            </a:pPr>
            <a:r>
              <a:rPr lang="fr-FR" cap="none" dirty="0">
                <a:sym typeface="Wingdings" pitchFamily="2" charset="2"/>
              </a:rPr>
              <a:t></a:t>
            </a:r>
            <a:r>
              <a:rPr lang="fr-FR" cap="none" dirty="0"/>
              <a:t> En 1936 pour aider les salariés et ouvriers à profiter de leurs nouveaux congés payés.</a:t>
            </a:r>
          </a:p>
          <a:p>
            <a:pPr marL="0" indent="0">
              <a:buNone/>
            </a:pPr>
            <a:r>
              <a:rPr lang="fr-FR" b="1" cap="none" dirty="0"/>
              <a:t>2. La première agence a été créée</a:t>
            </a:r>
            <a:endParaRPr lang="fr-FR" cap="none" dirty="0"/>
          </a:p>
          <a:p>
            <a:pPr marL="0" indent="0">
              <a:buNone/>
            </a:pPr>
            <a:r>
              <a:rPr lang="fr-FR" cap="none" dirty="0">
                <a:sym typeface="Wingdings" pitchFamily="2" charset="2"/>
              </a:rPr>
              <a:t></a:t>
            </a:r>
            <a:r>
              <a:rPr lang="fr-FR" cap="none" dirty="0"/>
              <a:t> Par Pierre </a:t>
            </a:r>
            <a:r>
              <a:rPr lang="fr-FR" cap="none" dirty="0" err="1"/>
              <a:t>Brémond</a:t>
            </a:r>
            <a:r>
              <a:rPr lang="fr-FR" cap="none" dirty="0"/>
              <a:t>, un français ; on la connaît sous le nom actuel : « Pierre &amp; Vacances ».</a:t>
            </a:r>
          </a:p>
          <a:p>
            <a:pPr marL="0" indent="0">
              <a:buNone/>
            </a:pPr>
            <a:r>
              <a:rPr lang="fr-FR" cap="none" dirty="0">
                <a:sym typeface="Wingdings" pitchFamily="2" charset="2"/>
              </a:rPr>
              <a:t></a:t>
            </a:r>
            <a:r>
              <a:rPr lang="fr-FR" cap="none" dirty="0"/>
              <a:t> </a:t>
            </a:r>
            <a:r>
              <a:rPr lang="fr-FR" cap="none" dirty="0">
                <a:solidFill>
                  <a:srgbClr val="00B050"/>
                </a:solidFill>
              </a:rPr>
              <a:t>par Thomas Cook, un britannique ; son enseigne « Thomas Cook » existe toujours. </a:t>
            </a:r>
          </a:p>
          <a:p>
            <a:pPr marL="0" indent="0">
              <a:buNone/>
            </a:pPr>
            <a:r>
              <a:rPr lang="fr-FR" cap="none" dirty="0">
                <a:sym typeface="Wingdings" pitchFamily="2" charset="2"/>
              </a:rPr>
              <a:t></a:t>
            </a:r>
            <a:r>
              <a:rPr lang="fr-FR" cap="none" dirty="0"/>
              <a:t> Par Joseph </a:t>
            </a:r>
            <a:r>
              <a:rPr lang="fr-FR" cap="none" dirty="0" err="1"/>
              <a:t>Fram</a:t>
            </a:r>
            <a:r>
              <a:rPr lang="fr-FR" cap="none" dirty="0"/>
              <a:t>, un toulousain qui transforma l’agence en voyagiste : FRAM.  </a:t>
            </a:r>
          </a:p>
          <a:p>
            <a:pPr marL="0" indent="0">
              <a:buNone/>
            </a:pPr>
            <a:r>
              <a:rPr lang="fr-FR" cap="none" dirty="0">
                <a:sym typeface="Wingdings" pitchFamily="2" charset="2"/>
              </a:rPr>
              <a:t></a:t>
            </a:r>
            <a:r>
              <a:rPr lang="fr-FR" cap="none" dirty="0"/>
              <a:t> Par Aristides </a:t>
            </a:r>
            <a:r>
              <a:rPr lang="fr-FR" cap="none" dirty="0" err="1"/>
              <a:t>Opodo</a:t>
            </a:r>
            <a:r>
              <a:rPr lang="fr-FR" cap="none" dirty="0"/>
              <a:t>, un armateur grec ; il transforma son agence en un site en ligne : </a:t>
            </a:r>
            <a:r>
              <a:rPr lang="fr-FR" cap="none" dirty="0" err="1"/>
              <a:t>Opodo</a:t>
            </a:r>
            <a:r>
              <a:rPr lang="fr-FR" cap="none" dirty="0"/>
              <a:t>.</a:t>
            </a:r>
          </a:p>
          <a:p>
            <a:pPr marL="0" indent="0" algn="just">
              <a:lnSpc>
                <a:spcPct val="100000"/>
              </a:lnSpc>
              <a:buNone/>
            </a:pPr>
            <a:endParaRPr lang="fr-FR" cap="none" dirty="0"/>
          </a:p>
        </p:txBody>
      </p:sp>
    </p:spTree>
    <p:extLst>
      <p:ext uri="{BB962C8B-B14F-4D97-AF65-F5344CB8AC3E}">
        <p14:creationId xmlns:p14="http://schemas.microsoft.com/office/powerpoint/2010/main" val="4157691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Comment procéder  ? (5</a:t>
            </a:r>
            <a:r>
              <a:rPr lang="fr-FR" cap="none" dirty="0">
                <a:solidFill>
                  <a:srgbClr val="FF0000"/>
                </a:solidFill>
              </a:rPr>
              <a:t>quinquies</a:t>
            </a:r>
            <a:r>
              <a:rPr lang="fr-FR" dirty="0">
                <a:solidFill>
                  <a:srgbClr val="FF0000"/>
                </a:solidFill>
              </a:rPr>
              <a:t> )</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179295" y="1330036"/>
            <a:ext cx="11869270" cy="5193227"/>
          </a:xfrm>
        </p:spPr>
        <p:txBody>
          <a:bodyPr>
            <a:normAutofit fontScale="70000" lnSpcReduction="20000"/>
          </a:bodyPr>
          <a:lstStyle/>
          <a:p>
            <a:pPr marL="0" indent="0">
              <a:buNone/>
            </a:pPr>
            <a:r>
              <a:rPr lang="fr-FR" sz="2300" b="1" cap="none" dirty="0"/>
              <a:t>CULTURE GÉNÉRALE. Choses à savoir sur le « voyage de noces »</a:t>
            </a:r>
            <a:endParaRPr lang="fr-FR" sz="2300" cap="none" dirty="0"/>
          </a:p>
          <a:p>
            <a:pPr marL="0" indent="0" algn="just">
              <a:buNone/>
            </a:pPr>
            <a:r>
              <a:rPr lang="fr-FR" cap="none" dirty="0">
                <a:solidFill>
                  <a:srgbClr val="00B050"/>
                </a:solidFill>
                <a:sym typeface="Wingdings" pitchFamily="2" charset="2"/>
              </a:rPr>
              <a:t></a:t>
            </a:r>
            <a:r>
              <a:rPr lang="fr-FR" cap="none" dirty="0">
                <a:solidFill>
                  <a:srgbClr val="00B050"/>
                </a:solidFill>
              </a:rPr>
              <a:t> Vrai </a:t>
            </a:r>
            <a:r>
              <a:rPr lang="fr-FR" cap="none" dirty="0"/>
              <a:t>/ </a:t>
            </a:r>
            <a:r>
              <a:rPr lang="fr-FR" cap="none" dirty="0">
                <a:sym typeface="Wingdings" pitchFamily="2" charset="2"/>
              </a:rPr>
              <a:t></a:t>
            </a:r>
            <a:r>
              <a:rPr lang="fr-FR" cap="none" dirty="0"/>
              <a:t> Faux 	Cette pratique du voyage ne remonte qu’au XIXème siècle.</a:t>
            </a:r>
          </a:p>
          <a:p>
            <a:pPr marL="0" indent="0" algn="just">
              <a:buNone/>
            </a:pPr>
            <a:r>
              <a:rPr lang="fr-FR" cap="none" dirty="0">
                <a:sym typeface="Wingdings" pitchFamily="2" charset="2"/>
              </a:rPr>
              <a:t></a:t>
            </a:r>
            <a:r>
              <a:rPr lang="fr-FR" cap="none" dirty="0"/>
              <a:t> Vrai / </a:t>
            </a:r>
            <a:r>
              <a:rPr lang="fr-FR" cap="none" dirty="0">
                <a:solidFill>
                  <a:srgbClr val="FF0000"/>
                </a:solidFill>
                <a:sym typeface="Wingdings" pitchFamily="2" charset="2"/>
              </a:rPr>
              <a:t></a:t>
            </a:r>
            <a:r>
              <a:rPr lang="fr-FR" cap="none" dirty="0">
                <a:solidFill>
                  <a:srgbClr val="FF0000"/>
                </a:solidFill>
              </a:rPr>
              <a:t> Faux </a:t>
            </a:r>
            <a:r>
              <a:rPr lang="fr-FR" cap="none" dirty="0"/>
              <a:t>	Cette pratique est née du scandale d’un couple princier qui avait brutalement fui leurs familles après la cérémonie de mariage pour vivre leur amour loin des regards. </a:t>
            </a:r>
          </a:p>
          <a:p>
            <a:pPr marL="0" indent="0" algn="just">
              <a:buNone/>
            </a:pPr>
            <a:r>
              <a:rPr lang="fr-FR" cap="none" dirty="0">
                <a:solidFill>
                  <a:srgbClr val="00B050"/>
                </a:solidFill>
                <a:sym typeface="Wingdings" pitchFamily="2" charset="2"/>
              </a:rPr>
              <a:t></a:t>
            </a:r>
            <a:r>
              <a:rPr lang="fr-FR" cap="none" dirty="0">
                <a:solidFill>
                  <a:srgbClr val="00B050"/>
                </a:solidFill>
              </a:rPr>
              <a:t> Vrai</a:t>
            </a:r>
            <a:r>
              <a:rPr lang="fr-FR" cap="none" dirty="0"/>
              <a:t> / </a:t>
            </a:r>
            <a:r>
              <a:rPr lang="fr-FR" cap="none" dirty="0">
                <a:sym typeface="Wingdings" pitchFamily="2" charset="2"/>
              </a:rPr>
              <a:t></a:t>
            </a:r>
            <a:r>
              <a:rPr lang="fr-FR" cap="none" dirty="0"/>
              <a:t> Faux 	Cette pratique montrait symboliquement que les jeunes mariés n’étaient plus sous l’autorité de leur famille respective.</a:t>
            </a:r>
          </a:p>
          <a:p>
            <a:pPr marL="0" indent="0" algn="just">
              <a:buNone/>
            </a:pPr>
            <a:r>
              <a:rPr lang="fr-FR" cap="none" dirty="0">
                <a:solidFill>
                  <a:srgbClr val="00B050"/>
                </a:solidFill>
                <a:sym typeface="Wingdings" pitchFamily="2" charset="2"/>
              </a:rPr>
              <a:t></a:t>
            </a:r>
            <a:r>
              <a:rPr lang="fr-FR" cap="none" dirty="0">
                <a:solidFill>
                  <a:srgbClr val="00B050"/>
                </a:solidFill>
              </a:rPr>
              <a:t> Vrai </a:t>
            </a:r>
            <a:r>
              <a:rPr lang="fr-FR" cap="none" dirty="0"/>
              <a:t>/ </a:t>
            </a:r>
            <a:r>
              <a:rPr lang="fr-FR" cap="none" dirty="0">
                <a:sym typeface="Wingdings" pitchFamily="2" charset="2"/>
              </a:rPr>
              <a:t></a:t>
            </a:r>
            <a:r>
              <a:rPr lang="fr-FR" cap="none" dirty="0"/>
              <a:t> Faux 	Le « voyage de noce » a d’abord été appelé « voyage à l’anglaise » car cette pratique est née en Angleterre.</a:t>
            </a:r>
          </a:p>
          <a:p>
            <a:pPr marL="0" indent="0" algn="just">
              <a:buNone/>
            </a:pPr>
            <a:r>
              <a:rPr lang="fr-FR" cap="none" dirty="0">
                <a:solidFill>
                  <a:srgbClr val="00B050"/>
                </a:solidFill>
                <a:sym typeface="Wingdings" pitchFamily="2" charset="2"/>
              </a:rPr>
              <a:t></a:t>
            </a:r>
            <a:r>
              <a:rPr lang="fr-FR" cap="none" dirty="0">
                <a:solidFill>
                  <a:srgbClr val="00B050"/>
                </a:solidFill>
              </a:rPr>
              <a:t> Vrai </a:t>
            </a:r>
            <a:r>
              <a:rPr lang="fr-FR" cap="none" dirty="0"/>
              <a:t>/ </a:t>
            </a:r>
            <a:r>
              <a:rPr lang="fr-FR" cap="none" dirty="0">
                <a:sym typeface="Wingdings" pitchFamily="2" charset="2"/>
              </a:rPr>
              <a:t></a:t>
            </a:r>
            <a:r>
              <a:rPr lang="fr-FR" cap="none" dirty="0"/>
              <a:t> faux	A l’origine, les jeunes couples de la noblesse font un voyage après le mariage pour visiter les terres leur appartenant.</a:t>
            </a:r>
          </a:p>
          <a:p>
            <a:pPr marL="0" indent="0" algn="just">
              <a:buNone/>
            </a:pPr>
            <a:r>
              <a:rPr lang="fr-FR" cap="none" dirty="0">
                <a:sym typeface="Wingdings" pitchFamily="2" charset="2"/>
              </a:rPr>
              <a:t></a:t>
            </a:r>
            <a:r>
              <a:rPr lang="fr-FR" cap="none" dirty="0"/>
              <a:t> Vrai / </a:t>
            </a:r>
            <a:r>
              <a:rPr lang="fr-FR" cap="none" dirty="0">
                <a:solidFill>
                  <a:srgbClr val="FF0000"/>
                </a:solidFill>
                <a:sym typeface="Wingdings" pitchFamily="2" charset="2"/>
              </a:rPr>
              <a:t></a:t>
            </a:r>
            <a:r>
              <a:rPr lang="fr-FR" cap="none" dirty="0">
                <a:solidFill>
                  <a:srgbClr val="FF0000"/>
                </a:solidFill>
              </a:rPr>
              <a:t> faux</a:t>
            </a:r>
            <a:r>
              <a:rPr lang="fr-FR" cap="none" dirty="0"/>
              <a:t>	Au départ, on associait cette pratique à la consommation de miel par le couple d’où l’expression « lune de miel »</a:t>
            </a:r>
          </a:p>
          <a:p>
            <a:pPr marL="0" indent="0" algn="just">
              <a:buNone/>
            </a:pPr>
            <a:r>
              <a:rPr lang="fr-FR" cap="none" dirty="0">
                <a:solidFill>
                  <a:srgbClr val="00B050"/>
                </a:solidFill>
                <a:sym typeface="Wingdings" pitchFamily="2" charset="2"/>
              </a:rPr>
              <a:t></a:t>
            </a:r>
            <a:r>
              <a:rPr lang="fr-FR" cap="none" dirty="0">
                <a:solidFill>
                  <a:srgbClr val="00B050"/>
                </a:solidFill>
              </a:rPr>
              <a:t> Vrai </a:t>
            </a:r>
            <a:r>
              <a:rPr lang="fr-FR" cap="none" dirty="0"/>
              <a:t>/ </a:t>
            </a:r>
            <a:r>
              <a:rPr lang="fr-FR" cap="none" dirty="0">
                <a:sym typeface="Wingdings" pitchFamily="2" charset="2"/>
              </a:rPr>
              <a:t></a:t>
            </a:r>
            <a:r>
              <a:rPr lang="fr-FR" cap="none" dirty="0"/>
              <a:t> Faux 	Au départ, la société voit d’un mauvais œil ce voyage car l’on craignait que la jeune mariée, libre de corps, tombe enceinte dans des conditions peu favorables à un début de grossesse.</a:t>
            </a:r>
          </a:p>
          <a:p>
            <a:pPr marL="0" indent="0" algn="just">
              <a:buNone/>
            </a:pPr>
            <a:r>
              <a:rPr lang="fr-FR" cap="none" dirty="0">
                <a:sym typeface="Wingdings" pitchFamily="2" charset="2"/>
              </a:rPr>
              <a:t></a:t>
            </a:r>
            <a:r>
              <a:rPr lang="fr-FR" cap="none" dirty="0"/>
              <a:t> Vrai / </a:t>
            </a:r>
            <a:r>
              <a:rPr lang="fr-FR" cap="none" dirty="0">
                <a:solidFill>
                  <a:srgbClr val="FF0000"/>
                </a:solidFill>
                <a:sym typeface="Wingdings" pitchFamily="2" charset="2"/>
              </a:rPr>
              <a:t></a:t>
            </a:r>
            <a:r>
              <a:rPr lang="fr-FR" cap="none" dirty="0">
                <a:solidFill>
                  <a:srgbClr val="FF0000"/>
                </a:solidFill>
              </a:rPr>
              <a:t> Faux </a:t>
            </a:r>
            <a:r>
              <a:rPr lang="fr-FR" cap="none" dirty="0"/>
              <a:t>	Dès le départ, les jeunes mariés choisissent des destinations paradisiaques comme des îles tropicales bordées de lagons bleus...</a:t>
            </a:r>
          </a:p>
          <a:p>
            <a:pPr marL="0" indent="0" algn="just">
              <a:buNone/>
            </a:pPr>
            <a:r>
              <a:rPr lang="fr-FR" cap="none" dirty="0">
                <a:solidFill>
                  <a:srgbClr val="00B050"/>
                </a:solidFill>
                <a:sym typeface="Wingdings" pitchFamily="2" charset="2"/>
              </a:rPr>
              <a:t></a:t>
            </a:r>
            <a:r>
              <a:rPr lang="fr-FR" cap="none" dirty="0">
                <a:solidFill>
                  <a:srgbClr val="00B050"/>
                </a:solidFill>
              </a:rPr>
              <a:t> Vrai </a:t>
            </a:r>
            <a:r>
              <a:rPr lang="fr-FR" cap="none" dirty="0"/>
              <a:t>/ </a:t>
            </a:r>
            <a:r>
              <a:rPr lang="fr-FR" cap="none" dirty="0">
                <a:sym typeface="Wingdings" pitchFamily="2" charset="2"/>
              </a:rPr>
              <a:t></a:t>
            </a:r>
            <a:r>
              <a:rPr lang="fr-FR" cap="none" dirty="0"/>
              <a:t> faux	Cette pratique est à l’origine du succès de certaines destinations touristiques, notamment la Côte d’Azur, Paris... et surtout de la réputation de Venise comme « ville des amoureux et des jeunes mariés ».</a:t>
            </a:r>
          </a:p>
          <a:p>
            <a:pPr marL="0" indent="0" algn="just">
              <a:buNone/>
            </a:pPr>
            <a:r>
              <a:rPr lang="fr-FR" cap="none" dirty="0">
                <a:solidFill>
                  <a:srgbClr val="00B050"/>
                </a:solidFill>
                <a:sym typeface="Wingdings" pitchFamily="2" charset="2"/>
              </a:rPr>
              <a:t></a:t>
            </a:r>
            <a:r>
              <a:rPr lang="fr-FR" cap="none" dirty="0">
                <a:solidFill>
                  <a:srgbClr val="00B050"/>
                </a:solidFill>
              </a:rPr>
              <a:t> Vrai </a:t>
            </a:r>
            <a:r>
              <a:rPr lang="fr-FR" cap="none" dirty="0"/>
              <a:t>/ </a:t>
            </a:r>
            <a:r>
              <a:rPr lang="fr-FR" cap="none" dirty="0">
                <a:sym typeface="Wingdings" pitchFamily="2" charset="2"/>
              </a:rPr>
              <a:t></a:t>
            </a:r>
            <a:r>
              <a:rPr lang="fr-FR" cap="none" dirty="0"/>
              <a:t> Faux 	En France, actuellement, 80% environ des couples partent en voyage de noce après leur mariage.</a:t>
            </a:r>
          </a:p>
          <a:p>
            <a:pPr marL="0" indent="0" algn="just">
              <a:buNone/>
            </a:pPr>
            <a:r>
              <a:rPr lang="fr-FR" cap="none" dirty="0">
                <a:solidFill>
                  <a:srgbClr val="00B050"/>
                </a:solidFill>
                <a:sym typeface="Wingdings" pitchFamily="2" charset="2"/>
              </a:rPr>
              <a:t></a:t>
            </a:r>
            <a:r>
              <a:rPr lang="fr-FR" cap="none" dirty="0">
                <a:solidFill>
                  <a:srgbClr val="00B050"/>
                </a:solidFill>
              </a:rPr>
              <a:t> Vrai </a:t>
            </a:r>
            <a:r>
              <a:rPr lang="fr-FR" cap="none" dirty="0"/>
              <a:t>/ </a:t>
            </a:r>
            <a:r>
              <a:rPr lang="fr-FR" cap="none" dirty="0">
                <a:sym typeface="Wingdings" pitchFamily="2" charset="2"/>
              </a:rPr>
              <a:t></a:t>
            </a:r>
            <a:r>
              <a:rPr lang="fr-FR" cap="none" dirty="0"/>
              <a:t> faux	En France, le tarif moyen que dépense un couple pour son voyage de noce est 6 720 euros.</a:t>
            </a:r>
          </a:p>
          <a:p>
            <a:pPr marL="0" indent="0" algn="just">
              <a:buNone/>
            </a:pPr>
            <a:r>
              <a:rPr lang="fr-FR" cap="none" dirty="0">
                <a:solidFill>
                  <a:srgbClr val="00B050"/>
                </a:solidFill>
                <a:sym typeface="Wingdings" pitchFamily="2" charset="2"/>
              </a:rPr>
              <a:t></a:t>
            </a:r>
            <a:r>
              <a:rPr lang="fr-FR" cap="none" dirty="0">
                <a:solidFill>
                  <a:srgbClr val="00B050"/>
                </a:solidFill>
              </a:rPr>
              <a:t> Vrai </a:t>
            </a:r>
            <a:r>
              <a:rPr lang="fr-FR" cap="none" dirty="0"/>
              <a:t>/ </a:t>
            </a:r>
            <a:r>
              <a:rPr lang="fr-FR" cap="none" dirty="0">
                <a:sym typeface="Wingdings" pitchFamily="2" charset="2"/>
              </a:rPr>
              <a:t></a:t>
            </a:r>
            <a:r>
              <a:rPr lang="fr-FR" cap="none" dirty="0"/>
              <a:t> faux	Les couples américains (USA) dépensent 24 milliards de dollars par an pour leur voyage de noces</a:t>
            </a:r>
          </a:p>
          <a:p>
            <a:pPr marL="0" indent="0" algn="just">
              <a:buNone/>
            </a:pPr>
            <a:endParaRPr lang="fr-FR" cap="none" dirty="0">
              <a:solidFill>
                <a:srgbClr val="00B050"/>
              </a:solidFill>
            </a:endParaRPr>
          </a:p>
        </p:txBody>
      </p:sp>
    </p:spTree>
    <p:extLst>
      <p:ext uri="{BB962C8B-B14F-4D97-AF65-F5344CB8AC3E}">
        <p14:creationId xmlns:p14="http://schemas.microsoft.com/office/powerpoint/2010/main" val="710959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Comment procéder  ? (5</a:t>
            </a:r>
            <a:r>
              <a:rPr lang="fr-FR" cap="none" dirty="0">
                <a:solidFill>
                  <a:srgbClr val="FF0000"/>
                </a:solidFill>
              </a:rPr>
              <a:t>sexies</a:t>
            </a:r>
            <a:r>
              <a:rPr lang="fr-FR" dirty="0">
                <a:solidFill>
                  <a:srgbClr val="FF0000"/>
                </a:solidFill>
              </a:rPr>
              <a:t> )</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179295" y="1330036"/>
            <a:ext cx="11869270" cy="5193227"/>
          </a:xfrm>
        </p:spPr>
        <p:txBody>
          <a:bodyPr>
            <a:normAutofit/>
          </a:bodyPr>
          <a:lstStyle/>
          <a:p>
            <a:pPr marL="0" indent="0" algn="just">
              <a:buNone/>
            </a:pPr>
            <a:r>
              <a:rPr lang="fr-FR" b="1" dirty="0"/>
              <a:t>Liste 5 </a:t>
            </a:r>
            <a:r>
              <a:rPr lang="fr-FR" b="1" cap="none" dirty="0"/>
              <a:t>: voyage scolaire, séjour linguistique, voyage éclair, agence de voyage, voyagiste, tour opérateur, circuit touristique, voyage de noces, croisière, voyage au long cours, tourisme de masse, tourisme solidaire, tourisme culturel, </a:t>
            </a:r>
            <a:r>
              <a:rPr lang="fr-FR" b="1" cap="none" dirty="0" err="1"/>
              <a:t>woofing</a:t>
            </a:r>
            <a:r>
              <a:rPr lang="fr-FR" cap="none" dirty="0"/>
              <a:t> </a:t>
            </a:r>
          </a:p>
          <a:p>
            <a:pPr marL="0" indent="0" algn="just">
              <a:spcAft>
                <a:spcPts val="0"/>
              </a:spcAft>
              <a:buNone/>
            </a:pPr>
            <a:endParaRPr lang="fr-FR" cap="none" dirty="0">
              <a:latin typeface="Times New Roman" panose="02020603050405020304" pitchFamily="18" charset="0"/>
              <a:ea typeface="Times New Roman" panose="02020603050405020304" pitchFamily="18" charset="0"/>
            </a:endParaRPr>
          </a:p>
          <a:p>
            <a:pPr marL="457200" indent="-457200" algn="just">
              <a:spcAft>
                <a:spcPts val="0"/>
              </a:spcAft>
              <a:buAutoNum type="arabicPeriod"/>
            </a:pPr>
            <a:r>
              <a:rPr lang="fr-FR" cap="none" dirty="0">
                <a:latin typeface="Times New Roman" panose="02020603050405020304" pitchFamily="18" charset="0"/>
                <a:ea typeface="Times New Roman" panose="02020603050405020304" pitchFamily="18" charset="0"/>
              </a:rPr>
              <a:t>Dans la liste 5, figure le « voyage éclair » dont le sens est assez évident. Quelle est l’expression de sens contraire à cette cette dernière ? </a:t>
            </a:r>
          </a:p>
          <a:p>
            <a:pPr marL="0" indent="0" algn="just">
              <a:spcAft>
                <a:spcPts val="0"/>
              </a:spcAft>
              <a:buNone/>
            </a:pPr>
            <a:r>
              <a:rPr lang="fr-FR" cap="none" dirty="0">
                <a:solidFill>
                  <a:srgbClr val="00B050"/>
                </a:solidFill>
                <a:latin typeface="Times New Roman" panose="02020603050405020304" pitchFamily="18" charset="0"/>
                <a:ea typeface="Times New Roman" panose="02020603050405020304" pitchFamily="18" charset="0"/>
                <a:sym typeface="Wingdings" pitchFamily="2" charset="2"/>
              </a:rPr>
              <a:t> </a:t>
            </a:r>
            <a:r>
              <a:rPr lang="fr-FR" cap="none" dirty="0">
                <a:solidFill>
                  <a:srgbClr val="00B050"/>
                </a:solidFill>
                <a:latin typeface="Times New Roman" panose="02020603050405020304" pitchFamily="18" charset="0"/>
                <a:ea typeface="Times New Roman" panose="02020603050405020304" pitchFamily="18" charset="0"/>
              </a:rPr>
              <a:t>Voyage au long cours</a:t>
            </a:r>
            <a:endParaRPr lang="fr-FR" cap="none" dirty="0">
              <a:latin typeface="Times New Roman" panose="02020603050405020304" pitchFamily="18" charset="0"/>
              <a:ea typeface="Times New Roman" panose="02020603050405020304" pitchFamily="18" charset="0"/>
            </a:endParaRPr>
          </a:p>
          <a:p>
            <a:pPr marL="0" indent="0" algn="just">
              <a:spcAft>
                <a:spcPts val="0"/>
              </a:spcAft>
              <a:buNone/>
            </a:pPr>
            <a:r>
              <a:rPr lang="fr-FR" cap="none" dirty="0">
                <a:latin typeface="Times New Roman" panose="02020603050405020304" pitchFamily="18" charset="0"/>
                <a:ea typeface="Times New Roman" panose="02020603050405020304" pitchFamily="18" charset="0"/>
              </a:rPr>
              <a:t>2. A quel domaine, cette dernière expression a-t-elle empruntée ? </a:t>
            </a:r>
          </a:p>
          <a:p>
            <a:pPr marL="0" indent="0" algn="just">
              <a:spcAft>
                <a:spcPts val="0"/>
              </a:spcAft>
              <a:buNone/>
            </a:pPr>
            <a:r>
              <a:rPr lang="fr-FR" cap="none" dirty="0">
                <a:solidFill>
                  <a:srgbClr val="00B050"/>
                </a:solidFill>
                <a:latin typeface="Times New Roman" panose="02020603050405020304" pitchFamily="18" charset="0"/>
                <a:ea typeface="Times New Roman" panose="02020603050405020304" pitchFamily="18" charset="0"/>
                <a:sym typeface="Wingdings" pitchFamily="2" charset="2"/>
              </a:rPr>
              <a:t> </a:t>
            </a:r>
            <a:r>
              <a:rPr lang="fr-FR" cap="none" dirty="0">
                <a:solidFill>
                  <a:srgbClr val="00B050"/>
                </a:solidFill>
                <a:latin typeface="Times New Roman" panose="02020603050405020304" pitchFamily="18" charset="0"/>
                <a:ea typeface="Times New Roman" panose="02020603050405020304" pitchFamily="18" charset="0"/>
              </a:rPr>
              <a:t>Marine. Capitaine au long cours = qui commande un navire qui navigue au long cours, fait de longue traversée.</a:t>
            </a:r>
            <a:endParaRPr lang="fr-FR" cap="none" dirty="0">
              <a:latin typeface="Times New Roman" panose="02020603050405020304" pitchFamily="18" charset="0"/>
              <a:ea typeface="Times New Roman" panose="02020603050405020304" pitchFamily="18" charset="0"/>
            </a:endParaRPr>
          </a:p>
          <a:p>
            <a:pPr marL="0" indent="0" algn="just">
              <a:buNone/>
            </a:pPr>
            <a:endParaRPr lang="fr-FR" cap="none" dirty="0">
              <a:solidFill>
                <a:srgbClr val="00B050"/>
              </a:solidFill>
            </a:endParaRPr>
          </a:p>
        </p:txBody>
      </p:sp>
    </p:spTree>
    <p:extLst>
      <p:ext uri="{BB962C8B-B14F-4D97-AF65-F5344CB8AC3E}">
        <p14:creationId xmlns:p14="http://schemas.microsoft.com/office/powerpoint/2010/main" val="2279400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Pourquoi utiliser les mots-clefs et les expressions fournis par le programme ?</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85008" y="1045029"/>
            <a:ext cx="11459688" cy="5118266"/>
          </a:xfrm>
        </p:spPr>
        <p:txBody>
          <a:bodyPr>
            <a:normAutofit/>
          </a:bodyPr>
          <a:lstStyle/>
          <a:p>
            <a:pPr marL="0" indent="0">
              <a:buNone/>
            </a:pPr>
            <a:endParaRPr lang="fr-FR" sz="2800" cap="none" dirty="0"/>
          </a:p>
          <a:p>
            <a:pPr marL="0" indent="0">
              <a:buNone/>
            </a:pPr>
            <a:r>
              <a:rPr lang="fr-FR" sz="2800" cap="none" dirty="0"/>
              <a:t>Pourquoi les utiliser ?</a:t>
            </a:r>
          </a:p>
          <a:p>
            <a:pPr algn="just">
              <a:lnSpc>
                <a:spcPct val="150000"/>
              </a:lnSpc>
              <a:buFont typeface="Wingdings" pitchFamily="2" charset="2"/>
              <a:buChar char="v"/>
            </a:pPr>
            <a:r>
              <a:rPr lang="fr-FR" sz="2800" b="1" cap="none" dirty="0"/>
              <a:t> Pauvreté et imprécision du vocabulaire des étudiants dans leurs productions écrites ou orales</a:t>
            </a:r>
          </a:p>
          <a:p>
            <a:pPr marL="0" indent="0" algn="just">
              <a:lnSpc>
                <a:spcPct val="150000"/>
              </a:lnSpc>
              <a:buNone/>
            </a:pPr>
            <a:r>
              <a:rPr lang="fr-FR" sz="2800" cap="none" dirty="0"/>
              <a:t>Intérêt des listes officielles ?</a:t>
            </a:r>
          </a:p>
          <a:p>
            <a:pPr algn="just">
              <a:lnSpc>
                <a:spcPct val="150000"/>
              </a:lnSpc>
              <a:buFont typeface="Wingdings" pitchFamily="2" charset="2"/>
              <a:buChar char="v"/>
            </a:pPr>
            <a:r>
              <a:rPr lang="fr-FR" sz="2800" b="1" cap="none" dirty="0"/>
              <a:t> Corpus</a:t>
            </a:r>
            <a:r>
              <a:rPr lang="fr-FR" sz="2800" cap="none" dirty="0"/>
              <a:t> </a:t>
            </a:r>
            <a:r>
              <a:rPr lang="fr-FR" sz="2800" b="1" cap="none" dirty="0"/>
              <a:t>limité en quantité </a:t>
            </a:r>
            <a:r>
              <a:rPr lang="fr-FR" sz="2800" cap="none" dirty="0"/>
              <a:t>et </a:t>
            </a:r>
            <a:r>
              <a:rPr lang="fr-FR" sz="2800" b="1" cap="none" dirty="0"/>
              <a:t>centré sur le thème étudié </a:t>
            </a:r>
            <a:r>
              <a:rPr lang="fr-FR" sz="2800" cap="none" dirty="0"/>
              <a:t>donc aisément </a:t>
            </a:r>
            <a:r>
              <a:rPr lang="fr-FR" sz="2800" b="1" cap="none" dirty="0"/>
              <a:t>réutilisable pour l’écriture et la lecture</a:t>
            </a:r>
            <a:r>
              <a:rPr lang="fr-FR" sz="2800" cap="none" dirty="0"/>
              <a:t>.</a:t>
            </a:r>
          </a:p>
          <a:p>
            <a:pPr marL="0" indent="0" algn="just">
              <a:buNone/>
            </a:pPr>
            <a:endParaRPr lang="fr-FR" sz="2800" cap="none" dirty="0"/>
          </a:p>
        </p:txBody>
      </p:sp>
    </p:spTree>
    <p:extLst>
      <p:ext uri="{BB962C8B-B14F-4D97-AF65-F5344CB8AC3E}">
        <p14:creationId xmlns:p14="http://schemas.microsoft.com/office/powerpoint/2010/main" val="543710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32030" y="238762"/>
            <a:ext cx="10364451" cy="509639"/>
          </a:xfrm>
        </p:spPr>
        <p:txBody>
          <a:bodyPr>
            <a:normAutofit fontScale="90000"/>
          </a:bodyPr>
          <a:lstStyle/>
          <a:p>
            <a:r>
              <a:rPr lang="fr-FR" dirty="0">
                <a:solidFill>
                  <a:srgbClr val="FF0000"/>
                </a:solidFill>
              </a:rPr>
              <a:t>Comment procéder  ? (5</a:t>
            </a:r>
            <a:r>
              <a:rPr lang="fr-FR" cap="none" dirty="0">
                <a:solidFill>
                  <a:srgbClr val="FF0000"/>
                </a:solidFill>
              </a:rPr>
              <a:t>septies</a:t>
            </a:r>
            <a:r>
              <a:rPr lang="fr-FR" dirty="0">
                <a:solidFill>
                  <a:srgbClr val="FF0000"/>
                </a:solidFill>
              </a:rPr>
              <a:t>)</a:t>
            </a:r>
            <a:br>
              <a:rPr lang="fr-FR" dirty="0"/>
            </a:br>
            <a:endParaRPr lang="fr-FR" dirty="0"/>
          </a:p>
        </p:txBody>
      </p:sp>
      <p:graphicFrame>
        <p:nvGraphicFramePr>
          <p:cNvPr id="4" name="Espace réservé du contenu 3">
            <a:extLst>
              <a:ext uri="{FF2B5EF4-FFF2-40B4-BE49-F238E27FC236}">
                <a16:creationId xmlns:a16="http://schemas.microsoft.com/office/drawing/2014/main" id="{75B9243D-3429-D140-B13E-551F87C4A554}"/>
              </a:ext>
            </a:extLst>
          </p:cNvPr>
          <p:cNvGraphicFramePr>
            <a:graphicFrameLocks noGrp="1"/>
          </p:cNvGraphicFramePr>
          <p:nvPr>
            <p:ph sz="quarter" idx="13"/>
            <p:extLst>
              <p:ext uri="{D42A27DB-BD31-4B8C-83A1-F6EECF244321}">
                <p14:modId xmlns:p14="http://schemas.microsoft.com/office/powerpoint/2010/main" val="3422482170"/>
              </p:ext>
            </p:extLst>
          </p:nvPr>
        </p:nvGraphicFramePr>
        <p:xfrm>
          <a:off x="699247" y="1166017"/>
          <a:ext cx="11205882" cy="5099920"/>
        </p:xfrm>
        <a:graphic>
          <a:graphicData uri="http://schemas.openxmlformats.org/drawingml/2006/table">
            <a:tbl>
              <a:tblPr firstRow="1" firstCol="1" bandRow="1">
                <a:tableStyleId>{5C22544A-7EE6-4342-B048-85BDC9FD1C3A}</a:tableStyleId>
              </a:tblPr>
              <a:tblGrid>
                <a:gridCol w="7753976">
                  <a:extLst>
                    <a:ext uri="{9D8B030D-6E8A-4147-A177-3AD203B41FA5}">
                      <a16:colId xmlns:a16="http://schemas.microsoft.com/office/drawing/2014/main" val="1618690106"/>
                    </a:ext>
                  </a:extLst>
                </a:gridCol>
                <a:gridCol w="3451906">
                  <a:extLst>
                    <a:ext uri="{9D8B030D-6E8A-4147-A177-3AD203B41FA5}">
                      <a16:colId xmlns:a16="http://schemas.microsoft.com/office/drawing/2014/main" val="149865911"/>
                    </a:ext>
                  </a:extLst>
                </a:gridCol>
              </a:tblGrid>
              <a:tr h="225833">
                <a:tc>
                  <a:txBody>
                    <a:bodyPr/>
                    <a:lstStyle/>
                    <a:p>
                      <a:pPr algn="ctr">
                        <a:spcAft>
                          <a:spcPts val="0"/>
                        </a:spcAft>
                      </a:pPr>
                      <a:r>
                        <a:rPr lang="fr-FR" sz="1200">
                          <a:effectLst/>
                        </a:rPr>
                        <a:t>Description de la pratique</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a:spcAft>
                          <a:spcPts val="0"/>
                        </a:spcAft>
                      </a:pPr>
                      <a:r>
                        <a:rPr lang="fr-FR" sz="1200">
                          <a:effectLst/>
                        </a:rPr>
                        <a:t>Désignation</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565977890"/>
                  </a:ext>
                </a:extLst>
              </a:tr>
              <a:tr h="904592">
                <a:tc>
                  <a:txBody>
                    <a:bodyPr/>
                    <a:lstStyle/>
                    <a:p>
                      <a:pPr algn="just">
                        <a:spcAft>
                          <a:spcPts val="0"/>
                        </a:spcAft>
                      </a:pPr>
                      <a:r>
                        <a:rPr lang="fr-FR" sz="1400" i="1" dirty="0">
                          <a:solidFill>
                            <a:schemeClr val="tx1"/>
                          </a:solidFill>
                          <a:effectLst/>
                        </a:rPr>
                        <a:t>Je tiens à partir en voyage en respectant autant que possible l’environnement, la biodiversité, les populations et les cultures rencontrées. Je contribue à un projet de développement économique ou social qui associe touristes, habitants et voyagiste. J’ai une vision équitable (ou « </a:t>
                      </a:r>
                      <a:r>
                        <a:rPr lang="fr-FR" sz="1400" i="1" dirty="0" err="1">
                          <a:solidFill>
                            <a:schemeClr val="tx1"/>
                          </a:solidFill>
                          <a:effectLst/>
                        </a:rPr>
                        <a:t>ethiquable</a:t>
                      </a:r>
                      <a:r>
                        <a:rPr lang="fr-FR" sz="1400" i="1" dirty="0">
                          <a:solidFill>
                            <a:schemeClr val="tx1"/>
                          </a:solidFill>
                          <a:effectLst/>
                        </a:rPr>
                        <a:t> ») ou responsable du voyage.</a:t>
                      </a:r>
                      <a:endParaRPr lang="fr-FR" sz="1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fr-FR" sz="1600" dirty="0">
                          <a:solidFill>
                            <a:schemeClr val="tx1"/>
                          </a:solidFill>
                          <a:effectLst/>
                        </a:rPr>
                        <a:t> </a:t>
                      </a:r>
                      <a:endParaRPr lang="fr-FR" sz="1600" dirty="0">
                        <a:solidFill>
                          <a:srgbClr val="FF0000"/>
                        </a:solidFill>
                        <a:effectLst/>
                      </a:endParaRPr>
                    </a:p>
                    <a:p>
                      <a:pPr algn="just">
                        <a:spcAft>
                          <a:spcPts val="0"/>
                        </a:spcAft>
                      </a:pPr>
                      <a:endParaRPr lang="fr-FR"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fr-FR"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TOURISME SOLIDAIRE</a:t>
                      </a:r>
                      <a:endParaRPr lang="fr-F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011675953"/>
                  </a:ext>
                </a:extLst>
              </a:tr>
              <a:tr h="1038575">
                <a:tc>
                  <a:txBody>
                    <a:bodyPr/>
                    <a:lstStyle/>
                    <a:p>
                      <a:pPr algn="just">
                        <a:spcAft>
                          <a:spcPts val="0"/>
                        </a:spcAft>
                      </a:pPr>
                      <a:r>
                        <a:rPr lang="fr-FR" sz="1400" i="1" dirty="0">
                          <a:solidFill>
                            <a:schemeClr val="tx1"/>
                          </a:solidFill>
                          <a:effectLst/>
                        </a:rPr>
                        <a:t>Je suis nourri et logé gratuitement à l’étranger contre de petites tâches sur une durée qui va de quelques jours à quelques mois. La structure qui m’accueille est souvent une exploitation agricole, une ferme biologique, mais ce tourisme s’élargit depuis peu aux gîtes, hôtels voire aux particuliers (jardinage, bâtiment, babysitting).</a:t>
                      </a:r>
                      <a:endParaRPr lang="fr-FR" sz="1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ctr">
                        <a:spcAft>
                          <a:spcPts val="0"/>
                        </a:spcAft>
                      </a:pPr>
                      <a:r>
                        <a:rPr lang="fr-FR" sz="1600" dirty="0">
                          <a:solidFill>
                            <a:schemeClr val="tx1"/>
                          </a:solidFill>
                          <a:effectLst/>
                        </a:rPr>
                        <a:t> </a:t>
                      </a:r>
                    </a:p>
                    <a:p>
                      <a:pPr algn="ctr">
                        <a:spcAft>
                          <a:spcPts val="0"/>
                        </a:spcAft>
                      </a:pPr>
                      <a:endParaRPr lang="fr-FR" sz="1600" dirty="0">
                        <a:solidFill>
                          <a:schemeClr val="tx1"/>
                        </a:solidFill>
                        <a:effectLst/>
                      </a:endParaRPr>
                    </a:p>
                    <a:p>
                      <a:pPr algn="ctr">
                        <a:spcAft>
                          <a:spcPts val="0"/>
                        </a:spcAft>
                      </a:pPr>
                      <a:r>
                        <a:rPr lang="fr-FR" sz="1600" dirty="0">
                          <a:solidFill>
                            <a:srgbClr val="FF0000"/>
                          </a:solidFill>
                          <a:effectLst/>
                        </a:rPr>
                        <a:t>WOOFING</a:t>
                      </a:r>
                      <a:endParaRPr lang="fr-FR"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905398222"/>
                  </a:ext>
                </a:extLst>
              </a:tr>
              <a:tr h="1801759">
                <a:tc>
                  <a:txBody>
                    <a:bodyPr/>
                    <a:lstStyle/>
                    <a:p>
                      <a:pPr algn="just">
                        <a:spcAft>
                          <a:spcPts val="0"/>
                        </a:spcAft>
                      </a:pPr>
                      <a:r>
                        <a:rPr lang="fr-FR" sz="1400" i="1" dirty="0">
                          <a:solidFill>
                            <a:schemeClr val="tx1"/>
                          </a:solidFill>
                          <a:effectLst/>
                        </a:rPr>
                        <a:t>Je profite de mes économies, de mes congés payés, de la baisse des coûts sur les transports et l’hébergement pour voyager [avant la pandémie et la crise actuelle]. J’apprécie particulièrement les campings, charters, voyages organisés, circuits, formules tout compris (all-inclusive). Mes séjours se concentrent sur des destinations très connues et fréquentées. J’ai des contacts limités avec la population et la culture locales. Je suis souvent traité de « touriste » par opposition au « voyageur » car je « consomme » le voyage comme un produit. On me trouve assez indifférent à l’impact économique, social et écologique de mes séjours.</a:t>
                      </a:r>
                      <a:endParaRPr lang="fr-FR" sz="1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ctr">
                        <a:spcAft>
                          <a:spcPts val="0"/>
                        </a:spcAft>
                      </a:pPr>
                      <a:endParaRPr lang="fr-FR" sz="1600" dirty="0">
                        <a:solidFill>
                          <a:schemeClr val="tx1"/>
                        </a:solidFill>
                        <a:effectLst/>
                      </a:endParaRPr>
                    </a:p>
                    <a:p>
                      <a:pPr algn="ctr">
                        <a:spcAft>
                          <a:spcPts val="0"/>
                        </a:spcAft>
                      </a:pPr>
                      <a:endParaRPr lang="fr-FR" sz="1600" dirty="0">
                        <a:solidFill>
                          <a:schemeClr val="tx1"/>
                        </a:solidFill>
                        <a:effectLst/>
                      </a:endParaRPr>
                    </a:p>
                    <a:p>
                      <a:pPr algn="ctr">
                        <a:spcAft>
                          <a:spcPts val="0"/>
                        </a:spcAft>
                      </a:pPr>
                      <a:endParaRPr lang="fr-FR" sz="1600" dirty="0">
                        <a:solidFill>
                          <a:schemeClr val="tx1"/>
                        </a:solidFill>
                        <a:effectLst/>
                      </a:endParaRPr>
                    </a:p>
                    <a:p>
                      <a:pPr algn="ctr">
                        <a:spcAft>
                          <a:spcPts val="0"/>
                        </a:spcAft>
                      </a:pPr>
                      <a:r>
                        <a:rPr lang="fr-FR" sz="1600" dirty="0">
                          <a:solidFill>
                            <a:schemeClr val="tx1"/>
                          </a:solidFill>
                          <a:effectLst/>
                        </a:rPr>
                        <a:t> </a:t>
                      </a:r>
                      <a:r>
                        <a:rPr lang="fr-FR" sz="1600" dirty="0">
                          <a:solidFill>
                            <a:srgbClr val="FF0000"/>
                          </a:solidFill>
                          <a:effectLst/>
                        </a:rPr>
                        <a:t>TOURISME DE MASSE</a:t>
                      </a:r>
                      <a:endParaRPr lang="fr-FR"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195294262"/>
                  </a:ext>
                </a:extLst>
              </a:tr>
              <a:tr h="1129161">
                <a:tc>
                  <a:txBody>
                    <a:bodyPr/>
                    <a:lstStyle/>
                    <a:p>
                      <a:pPr algn="just">
                        <a:spcAft>
                          <a:spcPts val="0"/>
                        </a:spcAft>
                      </a:pPr>
                      <a:r>
                        <a:rPr lang="fr-FR" sz="1400" i="1" dirty="0">
                          <a:solidFill>
                            <a:schemeClr val="tx1"/>
                          </a:solidFill>
                          <a:effectLst/>
                        </a:rPr>
                        <a:t>Je voyage pour découvrir le patrimoine d’un pays, d’une région. Les paysages et les sites, les monuments et les musées, les arts et les traditions (pèlerinage, festival, folklore, gastronomie...), la langue et le mode de vie des habitants concentrent mon intérêt.</a:t>
                      </a:r>
                      <a:endParaRPr lang="fr-FR" sz="1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ctr">
                        <a:spcAft>
                          <a:spcPts val="0"/>
                        </a:spcAft>
                      </a:pPr>
                      <a:r>
                        <a:rPr lang="fr-FR" sz="1600" dirty="0">
                          <a:solidFill>
                            <a:schemeClr val="tx1"/>
                          </a:solidFill>
                          <a:effectLst/>
                        </a:rPr>
                        <a:t> </a:t>
                      </a:r>
                    </a:p>
                    <a:p>
                      <a:pPr algn="ctr">
                        <a:spcAft>
                          <a:spcPts val="0"/>
                        </a:spcAft>
                      </a:pPr>
                      <a:endParaRPr lang="fr-FR" sz="1600" dirty="0">
                        <a:solidFill>
                          <a:schemeClr val="tx1"/>
                        </a:solidFill>
                        <a:effectLst/>
                      </a:endParaRPr>
                    </a:p>
                    <a:p>
                      <a:pPr algn="ctr">
                        <a:spcAft>
                          <a:spcPts val="0"/>
                        </a:spcAft>
                      </a:pPr>
                      <a:r>
                        <a:rPr lang="fr-FR" sz="1600" dirty="0">
                          <a:solidFill>
                            <a:srgbClr val="FF0000"/>
                          </a:solidFill>
                          <a:effectLst/>
                        </a:rPr>
                        <a:t>TOURISME CULTUREL</a:t>
                      </a:r>
                      <a:endParaRPr lang="fr-FR"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783049771"/>
                  </a:ext>
                </a:extLst>
              </a:tr>
            </a:tbl>
          </a:graphicData>
        </a:graphic>
      </p:graphicFrame>
      <p:sp>
        <p:nvSpPr>
          <p:cNvPr id="5" name="Rectangle 1">
            <a:extLst>
              <a:ext uri="{FF2B5EF4-FFF2-40B4-BE49-F238E27FC236}">
                <a16:creationId xmlns:a16="http://schemas.microsoft.com/office/drawing/2014/main" id="{F1B0764E-9AC7-7649-9B78-67B2B18AD00F}"/>
              </a:ext>
            </a:extLst>
          </p:cNvPr>
          <p:cNvSpPr>
            <a:spLocks noChangeArrowheads="1"/>
          </p:cNvSpPr>
          <p:nvPr/>
        </p:nvSpPr>
        <p:spPr bwMode="auto">
          <a:xfrm>
            <a:off x="1067126" y="656378"/>
            <a:ext cx="1112487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La fin de la liste 5 renvoie à des pratiques récentes dans le voyage : </a:t>
            </a:r>
            <a:r>
              <a:rPr kumimoji="0" lang="fr-FR" altLang="fr-FR" sz="1400" b="1"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tourisme de masse, tourisme solidaire, tourisme culturel, </a:t>
            </a:r>
            <a:r>
              <a:rPr kumimoji="0" lang="fr-FR" altLang="fr-FR" sz="1400" b="1" i="1"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woofing</a:t>
            </a:r>
            <a:r>
              <a:rPr kumimoji="0" lang="fr-FR" altLang="fr-FR"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Saurez-vous rapprocher chacune d’elle de son descriptif ? </a:t>
            </a:r>
            <a:r>
              <a:rPr kumimoji="0" lang="fr-FR" altLang="fr-FR" sz="1400" b="1" i="0" u="none" strike="noStrike" cap="none" normalizeH="0" baseline="0" dirty="0">
                <a:ln>
                  <a:noFill/>
                </a:ln>
                <a:solidFill>
                  <a:srgbClr val="00B050"/>
                </a:solidFill>
                <a:effectLst/>
                <a:latin typeface="Arial" panose="020B0604020202020204" pitchFamily="34" charset="0"/>
                <a:ea typeface="Times New Roman" panose="02020603050405020304" pitchFamily="18" charset="0"/>
              </a:rPr>
              <a:t>[Comment ?]</a:t>
            </a:r>
            <a:endParaRPr kumimoji="0" lang="fr-FR" altLang="fr-FR" sz="1400" b="0" i="0" u="none" strike="noStrike" cap="none" normalizeH="0" baseline="0" dirty="0">
              <a:ln>
                <a:noFill/>
              </a:ln>
              <a:solidFill>
                <a:srgbClr val="00B050"/>
              </a:solidFill>
              <a:effectLst/>
              <a:latin typeface="Arial" panose="020B0604020202020204" pitchFamily="34" charset="0"/>
            </a:endParaRPr>
          </a:p>
        </p:txBody>
      </p:sp>
    </p:spTree>
    <p:extLst>
      <p:ext uri="{BB962C8B-B14F-4D97-AF65-F5344CB8AC3E}">
        <p14:creationId xmlns:p14="http://schemas.microsoft.com/office/powerpoint/2010/main" val="1519333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8"/>
            <a:ext cx="10364451" cy="380874"/>
          </a:xfrm>
        </p:spPr>
        <p:txBody>
          <a:bodyPr>
            <a:normAutofit fontScale="90000"/>
          </a:bodyPr>
          <a:lstStyle/>
          <a:p>
            <a:r>
              <a:rPr lang="fr-FR" dirty="0">
                <a:solidFill>
                  <a:srgbClr val="FF0000"/>
                </a:solidFill>
              </a:rPr>
              <a:t>Comment procéder  ? (6)</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98613" y="1201273"/>
            <a:ext cx="11869270" cy="6075026"/>
          </a:xfrm>
        </p:spPr>
        <p:txBody>
          <a:bodyPr>
            <a:normAutofit/>
          </a:bodyPr>
          <a:lstStyle/>
          <a:p>
            <a:pPr marL="0" indent="0" algn="just">
              <a:buNone/>
            </a:pPr>
            <a:r>
              <a:rPr lang="fr-FR" b="1" dirty="0"/>
              <a:t>Liste 6 </a:t>
            </a:r>
            <a:r>
              <a:rPr lang="fr-FR" b="1" cap="none" dirty="0"/>
              <a:t>: auto-stop, covoiturage, compagnies </a:t>
            </a:r>
            <a:r>
              <a:rPr lang="fr-FR" b="1" cap="none" dirty="0" err="1"/>
              <a:t>low</a:t>
            </a:r>
            <a:r>
              <a:rPr lang="fr-FR" b="1" cap="none" dirty="0"/>
              <a:t> </a:t>
            </a:r>
            <a:r>
              <a:rPr lang="fr-FR" b="1" cap="none" dirty="0" err="1"/>
              <a:t>cost</a:t>
            </a:r>
            <a:r>
              <a:rPr lang="fr-FR" b="1" cap="none" dirty="0"/>
              <a:t>, port, paquebot, gare, train de nuit, Orient-Express, Transsibérien, aéroport</a:t>
            </a:r>
            <a:endParaRPr lang="fr-FR" cap="none" dirty="0"/>
          </a:p>
          <a:p>
            <a:pPr marL="0" indent="0" algn="just">
              <a:buNone/>
            </a:pPr>
            <a:r>
              <a:rPr lang="fr-FR" sz="1600" cap="none" dirty="0"/>
              <a:t>Cette liste contient deux noms propres : Orient-Express et Transsibérien. A partir de deux illustrations, caractérisez le moyen de transport et précisez sa spécificité.</a:t>
            </a:r>
          </a:p>
          <a:p>
            <a:pPr marL="0" indent="0" algn="just">
              <a:buNone/>
            </a:pPr>
            <a:endParaRPr lang="fr-FR" cap="none" dirty="0"/>
          </a:p>
          <a:p>
            <a:pPr marL="0" indent="0" algn="just">
              <a:spcAft>
                <a:spcPts val="0"/>
              </a:spcAft>
              <a:buNone/>
            </a:pPr>
            <a:endParaRPr lang="fr-FR" cap="none" dirty="0">
              <a:latin typeface="Times New Roman" panose="02020603050405020304" pitchFamily="18" charset="0"/>
              <a:ea typeface="Times New Roman" panose="02020603050405020304" pitchFamily="18" charset="0"/>
            </a:endParaRPr>
          </a:p>
          <a:p>
            <a:pPr marL="0" indent="0" algn="just">
              <a:buNone/>
            </a:pPr>
            <a:endParaRPr lang="fr-FR" cap="none" dirty="0">
              <a:solidFill>
                <a:srgbClr val="00B050"/>
              </a:solidFill>
            </a:endParaRPr>
          </a:p>
        </p:txBody>
      </p:sp>
      <p:sp>
        <p:nvSpPr>
          <p:cNvPr id="7" name="Rectangle 7">
            <a:extLst>
              <a:ext uri="{FF2B5EF4-FFF2-40B4-BE49-F238E27FC236}">
                <a16:creationId xmlns:a16="http://schemas.microsoft.com/office/drawing/2014/main" id="{718DE982-96F3-9442-97C6-4B03B7354C62}"/>
              </a:ext>
            </a:extLst>
          </p:cNvPr>
          <p:cNvSpPr>
            <a:spLocks noChangeArrowheads="1"/>
          </p:cNvSpPr>
          <p:nvPr/>
        </p:nvSpPr>
        <p:spPr bwMode="auto">
          <a:xfrm>
            <a:off x="-80682" y="7530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9222" name="Image 1" descr="/var/folders/1_/r0gb8gxj4m3ckf7rld4gxsg80000gn/T/com.microsoft.Word/WebArchiveCopyPasteTempFiles/613px-Aff_ciwl_orient_express4_jw.jpg">
            <a:extLst>
              <a:ext uri="{FF2B5EF4-FFF2-40B4-BE49-F238E27FC236}">
                <a16:creationId xmlns:a16="http://schemas.microsoft.com/office/drawing/2014/main" id="{CC1A79AB-6590-7E41-93D5-10A452FFD225}"/>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286000" y="2443010"/>
            <a:ext cx="2994212" cy="440230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a:extLst>
              <a:ext uri="{FF2B5EF4-FFF2-40B4-BE49-F238E27FC236}">
                <a16:creationId xmlns:a16="http://schemas.microsoft.com/office/drawing/2014/main" id="{4CF36ECA-2746-0241-90B5-3AB218A52498}"/>
              </a:ext>
            </a:extLst>
          </p:cNvPr>
          <p:cNvSpPr>
            <a:spLocks noChangeArrowheads="1"/>
          </p:cNvSpPr>
          <p:nvPr/>
        </p:nvSpPr>
        <p:spPr bwMode="auto">
          <a:xfrm>
            <a:off x="7611035" y="25818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9224" name="Image 2" descr="&quot;exposition universelle 1900 affiche&quot; | Transsibérien, Exposition ...">
            <a:extLst>
              <a:ext uri="{FF2B5EF4-FFF2-40B4-BE49-F238E27FC236}">
                <a16:creationId xmlns:a16="http://schemas.microsoft.com/office/drawing/2014/main" id="{081C56D4-82FC-3C4B-BF58-F0CD22AE0934}"/>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5907740" y="2786288"/>
            <a:ext cx="5032964" cy="3715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231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8"/>
            <a:ext cx="10364451" cy="380874"/>
          </a:xfrm>
        </p:spPr>
        <p:txBody>
          <a:bodyPr>
            <a:normAutofit fontScale="90000"/>
          </a:bodyPr>
          <a:lstStyle/>
          <a:p>
            <a:r>
              <a:rPr lang="fr-FR" dirty="0">
                <a:solidFill>
                  <a:srgbClr val="FF0000"/>
                </a:solidFill>
              </a:rPr>
              <a:t>Comment procéder  ? (6</a:t>
            </a:r>
            <a:r>
              <a:rPr lang="fr-FR" cap="none" dirty="0">
                <a:solidFill>
                  <a:srgbClr val="FF0000"/>
                </a:solidFill>
              </a:rPr>
              <a:t>bis</a:t>
            </a:r>
            <a:r>
              <a:rPr lang="fr-FR" dirty="0">
                <a:solidFill>
                  <a:srgbClr val="FF0000"/>
                </a:solidFill>
              </a:rPr>
              <a:t>)</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98613" y="1201273"/>
            <a:ext cx="11869270" cy="6075026"/>
          </a:xfrm>
        </p:spPr>
        <p:txBody>
          <a:bodyPr>
            <a:normAutofit/>
          </a:bodyPr>
          <a:lstStyle/>
          <a:p>
            <a:pPr marL="0" indent="0" algn="just">
              <a:buNone/>
            </a:pPr>
            <a:r>
              <a:rPr lang="fr-FR" b="1" dirty="0"/>
              <a:t>Liste 6 </a:t>
            </a:r>
            <a:r>
              <a:rPr lang="fr-FR" b="1" cap="none" dirty="0"/>
              <a:t>: auto-stop, covoiturage, compagnies </a:t>
            </a:r>
            <a:r>
              <a:rPr lang="fr-FR" b="1" cap="none" dirty="0" err="1"/>
              <a:t>low</a:t>
            </a:r>
            <a:r>
              <a:rPr lang="fr-FR" b="1" cap="none" dirty="0"/>
              <a:t> </a:t>
            </a:r>
            <a:r>
              <a:rPr lang="fr-FR" b="1" cap="none" dirty="0" err="1"/>
              <a:t>cost</a:t>
            </a:r>
            <a:r>
              <a:rPr lang="fr-FR" b="1" cap="none" dirty="0"/>
              <a:t>, port, paquebot, gare, train de nuit, Orient-Express, Transsibérien, aéroport</a:t>
            </a:r>
            <a:endParaRPr lang="fr-FR" cap="none" dirty="0"/>
          </a:p>
          <a:p>
            <a:pPr marL="0" indent="0" algn="just">
              <a:buNone/>
            </a:pPr>
            <a:r>
              <a:rPr lang="fr-FR" sz="1600" cap="none" dirty="0"/>
              <a:t>Cette liste contient deux noms propres : Orient-Express et Transsibérien. A partir de deux illustrations, caractérisez le moyen de transport et précisez sa spécificité.</a:t>
            </a:r>
          </a:p>
          <a:p>
            <a:r>
              <a:rPr lang="fr-FR" dirty="0">
                <a:solidFill>
                  <a:srgbClr val="00B050"/>
                </a:solidFill>
              </a:rPr>
              <a:t>Orient-Express : </a:t>
            </a:r>
            <a:r>
              <a:rPr lang="fr-FR" b="1" dirty="0">
                <a:solidFill>
                  <a:srgbClr val="00B050"/>
                </a:solidFill>
              </a:rPr>
              <a:t>train</a:t>
            </a:r>
            <a:r>
              <a:rPr lang="fr-FR" dirty="0">
                <a:solidFill>
                  <a:srgbClr val="00B050"/>
                </a:solidFill>
              </a:rPr>
              <a:t> – long parcours de Paris à Constantinople (actuel </a:t>
            </a:r>
            <a:r>
              <a:rPr lang="fr-FR" dirty="0" err="1">
                <a:solidFill>
                  <a:srgbClr val="00B050"/>
                </a:solidFill>
              </a:rPr>
              <a:t>Istambul</a:t>
            </a:r>
            <a:r>
              <a:rPr lang="fr-FR" dirty="0">
                <a:solidFill>
                  <a:srgbClr val="00B050"/>
                </a:solidFill>
              </a:rPr>
              <a:t>) (2 800 km !) – (1883-)</a:t>
            </a:r>
          </a:p>
          <a:p>
            <a:r>
              <a:rPr lang="fr-FR" dirty="0">
                <a:solidFill>
                  <a:srgbClr val="00B050"/>
                </a:solidFill>
              </a:rPr>
              <a:t>Transsibérien : </a:t>
            </a:r>
            <a:r>
              <a:rPr lang="fr-FR" b="1" dirty="0">
                <a:solidFill>
                  <a:srgbClr val="00B050"/>
                </a:solidFill>
              </a:rPr>
              <a:t>train</a:t>
            </a:r>
            <a:r>
              <a:rPr lang="fr-FR" dirty="0">
                <a:solidFill>
                  <a:srgbClr val="00B050"/>
                </a:solidFill>
              </a:rPr>
              <a:t> – très long parcours Moscou à Pékin (9 000 km !) – (1916-)</a:t>
            </a:r>
          </a:p>
          <a:p>
            <a:pPr marL="0" indent="0" algn="just">
              <a:buNone/>
            </a:pPr>
            <a:r>
              <a:rPr lang="fr-FR" sz="1600" cap="none" dirty="0">
                <a:solidFill>
                  <a:srgbClr val="00B050"/>
                </a:solidFill>
              </a:rPr>
              <a:t>Il va de soi que ce sont, l’un comme l’autre, des trains de luxe.</a:t>
            </a:r>
          </a:p>
          <a:p>
            <a:pPr marL="0" indent="0" algn="just">
              <a:buNone/>
            </a:pPr>
            <a:endParaRPr lang="fr-FR" sz="1600" cap="none" dirty="0"/>
          </a:p>
          <a:p>
            <a:pPr marL="0" indent="0" algn="just">
              <a:buNone/>
            </a:pPr>
            <a:endParaRPr lang="fr-FR" cap="none" dirty="0"/>
          </a:p>
          <a:p>
            <a:pPr marL="0" indent="0" algn="just">
              <a:spcAft>
                <a:spcPts val="0"/>
              </a:spcAft>
              <a:buNone/>
            </a:pPr>
            <a:endParaRPr lang="fr-FR" cap="none" dirty="0">
              <a:latin typeface="Times New Roman" panose="02020603050405020304" pitchFamily="18" charset="0"/>
              <a:ea typeface="Times New Roman" panose="02020603050405020304" pitchFamily="18" charset="0"/>
            </a:endParaRPr>
          </a:p>
          <a:p>
            <a:pPr marL="0" indent="0" algn="just">
              <a:buNone/>
            </a:pPr>
            <a:endParaRPr lang="fr-FR" cap="none" dirty="0">
              <a:solidFill>
                <a:srgbClr val="00B050"/>
              </a:solidFill>
            </a:endParaRPr>
          </a:p>
        </p:txBody>
      </p:sp>
      <p:sp>
        <p:nvSpPr>
          <p:cNvPr id="7" name="Rectangle 7">
            <a:extLst>
              <a:ext uri="{FF2B5EF4-FFF2-40B4-BE49-F238E27FC236}">
                <a16:creationId xmlns:a16="http://schemas.microsoft.com/office/drawing/2014/main" id="{718DE982-96F3-9442-97C6-4B03B7354C62}"/>
              </a:ext>
            </a:extLst>
          </p:cNvPr>
          <p:cNvSpPr>
            <a:spLocks noChangeArrowheads="1"/>
          </p:cNvSpPr>
          <p:nvPr/>
        </p:nvSpPr>
        <p:spPr bwMode="auto">
          <a:xfrm>
            <a:off x="-80682" y="7530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8" name="Rectangle 9">
            <a:extLst>
              <a:ext uri="{FF2B5EF4-FFF2-40B4-BE49-F238E27FC236}">
                <a16:creationId xmlns:a16="http://schemas.microsoft.com/office/drawing/2014/main" id="{4CF36ECA-2746-0241-90B5-3AB218A52498}"/>
              </a:ext>
            </a:extLst>
          </p:cNvPr>
          <p:cNvSpPr>
            <a:spLocks noChangeArrowheads="1"/>
          </p:cNvSpPr>
          <p:nvPr/>
        </p:nvSpPr>
        <p:spPr bwMode="auto">
          <a:xfrm>
            <a:off x="7611035" y="25818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1353826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8"/>
            <a:ext cx="10364451" cy="380874"/>
          </a:xfrm>
        </p:spPr>
        <p:txBody>
          <a:bodyPr>
            <a:normAutofit fontScale="90000"/>
          </a:bodyPr>
          <a:lstStyle/>
          <a:p>
            <a:r>
              <a:rPr lang="fr-FR" dirty="0">
                <a:solidFill>
                  <a:srgbClr val="FF0000"/>
                </a:solidFill>
              </a:rPr>
              <a:t>Comment procéder  ? (6</a:t>
            </a:r>
            <a:r>
              <a:rPr lang="fr-FR" cap="none" dirty="0">
                <a:solidFill>
                  <a:srgbClr val="FF0000"/>
                </a:solidFill>
              </a:rPr>
              <a:t>ter</a:t>
            </a:r>
            <a:r>
              <a:rPr lang="fr-FR" dirty="0">
                <a:solidFill>
                  <a:srgbClr val="FF0000"/>
                </a:solidFill>
              </a:rPr>
              <a:t>)</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98613" y="1201273"/>
            <a:ext cx="11869270" cy="6075026"/>
          </a:xfrm>
        </p:spPr>
        <p:txBody>
          <a:bodyPr>
            <a:normAutofit/>
          </a:bodyPr>
          <a:lstStyle/>
          <a:p>
            <a:pPr marL="0" indent="0" algn="just">
              <a:buNone/>
            </a:pPr>
            <a:r>
              <a:rPr lang="fr-FR" b="1" dirty="0"/>
              <a:t>Liste 6 </a:t>
            </a:r>
            <a:r>
              <a:rPr lang="fr-FR" b="1" cap="none" dirty="0"/>
              <a:t>: auto-stop, covoiturage, compagnies </a:t>
            </a:r>
            <a:r>
              <a:rPr lang="fr-FR" b="1" cap="none" dirty="0" err="1"/>
              <a:t>low</a:t>
            </a:r>
            <a:r>
              <a:rPr lang="fr-FR" b="1" cap="none" dirty="0"/>
              <a:t> </a:t>
            </a:r>
            <a:r>
              <a:rPr lang="fr-FR" b="1" cap="none" dirty="0" err="1"/>
              <a:t>cost</a:t>
            </a:r>
            <a:r>
              <a:rPr lang="fr-FR" b="1" cap="none" dirty="0"/>
              <a:t>, port, paquebot, gare, train de nuit, Orient-Express, Transsibérien, aéroport</a:t>
            </a:r>
            <a:endParaRPr lang="fr-FR" cap="none" dirty="0"/>
          </a:p>
          <a:p>
            <a:pPr marL="0" indent="0" algn="just">
              <a:buNone/>
            </a:pPr>
            <a:r>
              <a:rPr lang="fr-FR" b="1" cap="none" dirty="0"/>
              <a:t>Classez tous les mots de la liste 6 selon que ces moyens de transport permettent des voyages sur terre (route/rail), sur mer ou dans les airs moyens de transport utilisés pour voyager </a:t>
            </a:r>
          </a:p>
          <a:p>
            <a:pPr marL="0" indent="0">
              <a:buNone/>
            </a:pPr>
            <a:r>
              <a:rPr lang="fr-FR" cap="none" dirty="0"/>
              <a:t>1. </a:t>
            </a:r>
            <a:r>
              <a:rPr lang="fr-FR" u="sng" cap="none" dirty="0"/>
              <a:t>Sur terre</a:t>
            </a:r>
            <a:endParaRPr lang="fr-FR" cap="none" dirty="0"/>
          </a:p>
          <a:p>
            <a:pPr marL="0" indent="0">
              <a:buNone/>
            </a:pPr>
            <a:r>
              <a:rPr lang="fr-FR" cap="none" dirty="0"/>
              <a:t>	1.1 sur route : </a:t>
            </a:r>
            <a:r>
              <a:rPr lang="fr-FR" cap="none" dirty="0">
                <a:solidFill>
                  <a:srgbClr val="00B050"/>
                </a:solidFill>
              </a:rPr>
              <a:t>auto-stop, covoiturage</a:t>
            </a:r>
          </a:p>
          <a:p>
            <a:pPr marL="0" indent="0">
              <a:buNone/>
            </a:pPr>
            <a:r>
              <a:rPr lang="fr-FR" cap="none" dirty="0"/>
              <a:t>	1.2 sur rail : </a:t>
            </a:r>
            <a:r>
              <a:rPr lang="fr-FR" cap="none" dirty="0">
                <a:solidFill>
                  <a:srgbClr val="00B050"/>
                </a:solidFill>
              </a:rPr>
              <a:t>gare, train de nuit, Orient-Express, Transsibérien</a:t>
            </a:r>
          </a:p>
          <a:p>
            <a:pPr marL="0" indent="0">
              <a:buNone/>
            </a:pPr>
            <a:r>
              <a:rPr lang="fr-FR" cap="none" dirty="0"/>
              <a:t>2. </a:t>
            </a:r>
            <a:r>
              <a:rPr lang="fr-FR" u="sng" cap="none" dirty="0"/>
              <a:t>Sur mer</a:t>
            </a:r>
            <a:r>
              <a:rPr lang="fr-FR" cap="none" dirty="0"/>
              <a:t> :  </a:t>
            </a:r>
            <a:r>
              <a:rPr lang="fr-FR" cap="none" dirty="0">
                <a:solidFill>
                  <a:srgbClr val="00B050"/>
                </a:solidFill>
              </a:rPr>
              <a:t>port, paquebot</a:t>
            </a:r>
          </a:p>
          <a:p>
            <a:pPr marL="0" indent="0">
              <a:buNone/>
            </a:pPr>
            <a:r>
              <a:rPr lang="fr-FR" cap="none" dirty="0"/>
              <a:t>3. </a:t>
            </a:r>
            <a:r>
              <a:rPr lang="fr-FR" u="sng" cap="none" dirty="0"/>
              <a:t>Dans les airs</a:t>
            </a:r>
            <a:r>
              <a:rPr lang="fr-FR" cap="none" dirty="0"/>
              <a:t> : </a:t>
            </a:r>
            <a:r>
              <a:rPr lang="fr-FR" cap="none" dirty="0">
                <a:solidFill>
                  <a:srgbClr val="00B050"/>
                </a:solidFill>
              </a:rPr>
              <a:t>compagnies </a:t>
            </a:r>
            <a:r>
              <a:rPr lang="fr-FR" cap="none" dirty="0" err="1">
                <a:solidFill>
                  <a:srgbClr val="00B050"/>
                </a:solidFill>
              </a:rPr>
              <a:t>low</a:t>
            </a:r>
            <a:r>
              <a:rPr lang="fr-FR" cap="none" dirty="0">
                <a:solidFill>
                  <a:srgbClr val="00B050"/>
                </a:solidFill>
              </a:rPr>
              <a:t> </a:t>
            </a:r>
            <a:r>
              <a:rPr lang="fr-FR" cap="none" dirty="0" err="1">
                <a:solidFill>
                  <a:srgbClr val="00B050"/>
                </a:solidFill>
              </a:rPr>
              <a:t>cost</a:t>
            </a:r>
            <a:r>
              <a:rPr lang="fr-FR" cap="none" dirty="0">
                <a:solidFill>
                  <a:srgbClr val="00B050"/>
                </a:solidFill>
              </a:rPr>
              <a:t>, aéroport</a:t>
            </a:r>
          </a:p>
          <a:p>
            <a:pPr marL="0" indent="0" algn="just">
              <a:buNone/>
            </a:pPr>
            <a:endParaRPr lang="fr-FR" sz="1600" cap="none" dirty="0"/>
          </a:p>
          <a:p>
            <a:pPr marL="0" indent="0" algn="just">
              <a:buNone/>
            </a:pPr>
            <a:endParaRPr lang="fr-FR" cap="none" dirty="0"/>
          </a:p>
          <a:p>
            <a:pPr marL="0" indent="0" algn="just">
              <a:spcAft>
                <a:spcPts val="0"/>
              </a:spcAft>
              <a:buNone/>
            </a:pPr>
            <a:endParaRPr lang="fr-FR" cap="none" dirty="0">
              <a:latin typeface="Times New Roman" panose="02020603050405020304" pitchFamily="18" charset="0"/>
              <a:ea typeface="Times New Roman" panose="02020603050405020304" pitchFamily="18" charset="0"/>
            </a:endParaRPr>
          </a:p>
          <a:p>
            <a:pPr marL="0" indent="0" algn="just">
              <a:buNone/>
            </a:pPr>
            <a:endParaRPr lang="fr-FR" cap="none" dirty="0">
              <a:solidFill>
                <a:srgbClr val="00B050"/>
              </a:solidFill>
            </a:endParaRPr>
          </a:p>
        </p:txBody>
      </p:sp>
      <p:sp>
        <p:nvSpPr>
          <p:cNvPr id="7" name="Rectangle 7">
            <a:extLst>
              <a:ext uri="{FF2B5EF4-FFF2-40B4-BE49-F238E27FC236}">
                <a16:creationId xmlns:a16="http://schemas.microsoft.com/office/drawing/2014/main" id="{718DE982-96F3-9442-97C6-4B03B7354C62}"/>
              </a:ext>
            </a:extLst>
          </p:cNvPr>
          <p:cNvSpPr>
            <a:spLocks noChangeArrowheads="1"/>
          </p:cNvSpPr>
          <p:nvPr/>
        </p:nvSpPr>
        <p:spPr bwMode="auto">
          <a:xfrm>
            <a:off x="-80682" y="7530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8" name="Rectangle 9">
            <a:extLst>
              <a:ext uri="{FF2B5EF4-FFF2-40B4-BE49-F238E27FC236}">
                <a16:creationId xmlns:a16="http://schemas.microsoft.com/office/drawing/2014/main" id="{4CF36ECA-2746-0241-90B5-3AB218A52498}"/>
              </a:ext>
            </a:extLst>
          </p:cNvPr>
          <p:cNvSpPr>
            <a:spLocks noChangeArrowheads="1"/>
          </p:cNvSpPr>
          <p:nvPr/>
        </p:nvSpPr>
        <p:spPr bwMode="auto">
          <a:xfrm>
            <a:off x="7611035" y="25818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433436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8"/>
            <a:ext cx="10364451" cy="380874"/>
          </a:xfrm>
        </p:spPr>
        <p:txBody>
          <a:bodyPr>
            <a:normAutofit fontScale="90000"/>
          </a:bodyPr>
          <a:lstStyle/>
          <a:p>
            <a:r>
              <a:rPr lang="fr-FR" dirty="0">
                <a:solidFill>
                  <a:srgbClr val="FF0000"/>
                </a:solidFill>
              </a:rPr>
              <a:t>Comment procéder  ? (7)</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42048" y="782974"/>
            <a:ext cx="11869270" cy="6075026"/>
          </a:xfrm>
        </p:spPr>
        <p:txBody>
          <a:bodyPr>
            <a:normAutofit/>
          </a:bodyPr>
          <a:lstStyle/>
          <a:p>
            <a:pPr marL="0" indent="0" algn="just">
              <a:buNone/>
            </a:pPr>
            <a:r>
              <a:rPr lang="fr-FR" b="1" dirty="0"/>
              <a:t>Liste 7 </a:t>
            </a:r>
            <a:r>
              <a:rPr lang="fr-FR" b="1" cap="none" dirty="0"/>
              <a:t>: selfie, carte postale, carnet de voyage, journal de bord (log book), récit de voyage, géographie, ethnographie </a:t>
            </a:r>
            <a:r>
              <a:rPr lang="fr-FR" cap="none" dirty="0"/>
              <a:t>  </a:t>
            </a:r>
          </a:p>
          <a:p>
            <a:pPr marL="342900" indent="-342900" algn="just">
              <a:buAutoNum type="arabicPeriod"/>
            </a:pPr>
            <a:r>
              <a:rPr lang="fr-FR" b="1" cap="none" dirty="0"/>
              <a:t>Quel est le point commun entre les cinq premiers mots de cette liste ? Quelle différence de ce point de vue y </a:t>
            </a:r>
            <a:r>
              <a:rPr lang="fr-FR" b="1" cap="none" dirty="0" err="1"/>
              <a:t>a-t-il</a:t>
            </a:r>
            <a:r>
              <a:rPr lang="fr-FR" b="1" cap="none" dirty="0"/>
              <a:t> entre le premier et les suivants ?</a:t>
            </a:r>
          </a:p>
          <a:p>
            <a:pPr marL="0" indent="0" algn="just">
              <a:buNone/>
            </a:pPr>
            <a:r>
              <a:rPr lang="fr-FR" cap="none" dirty="0">
                <a:solidFill>
                  <a:srgbClr val="00B050"/>
                </a:solidFill>
              </a:rPr>
              <a:t>Les 5 premiers mots peuvent conserver des « traces », des « souvenirs » du voyage. Le premier est une image alors que les suivants sont des documents écrits.</a:t>
            </a:r>
          </a:p>
          <a:p>
            <a:pPr marL="0" indent="0" algn="just">
              <a:buNone/>
            </a:pPr>
            <a:r>
              <a:rPr lang="fr-FR" b="1" cap="none" dirty="0"/>
              <a:t>2. Quel est le lien entre les deux derniers mots de cette liste et le thème « Invitation au voyage » ?</a:t>
            </a:r>
          </a:p>
          <a:p>
            <a:pPr marL="0" indent="0" algn="just">
              <a:buNone/>
            </a:pPr>
            <a:r>
              <a:rPr lang="fr-FR" cap="none" dirty="0">
                <a:solidFill>
                  <a:srgbClr val="00B050"/>
                </a:solidFill>
              </a:rPr>
              <a:t>Il s’agit de deux sciences que l’on peut facilement associer au voyage : la première se donne pour but de décrire l’aspect actuel du globe terrestre du point de vue naturel et humain ; la seconde décrit les groupes humains (ethnies), de leurs caractères anthropologiques et sociaux. L’étude de ces sciences peut donner envie de partir en voyage, peut enrichir la compréhension des espaces et des populations traversées pendant ou après le séjour.</a:t>
            </a:r>
          </a:p>
          <a:p>
            <a:pPr marL="0" indent="0" algn="just">
              <a:buNone/>
            </a:pPr>
            <a:r>
              <a:rPr lang="fr-FR" cap="none" dirty="0"/>
              <a:t>3. </a:t>
            </a:r>
            <a:r>
              <a:rPr lang="fr-FR" b="1" cap="none" dirty="0"/>
              <a:t>Au final, quel est le lien entre tous ces mots et le thème annuel ?  </a:t>
            </a:r>
            <a:r>
              <a:rPr lang="fr-FR" cap="none" dirty="0">
                <a:solidFill>
                  <a:srgbClr val="00B050"/>
                </a:solidFill>
              </a:rPr>
              <a:t>Ce sont des supports/sciences en rapport avec l’univers du voyage pour en garder la trace, pour préparer/poursuivre le voyage en comprenant mieux les lieux/les habitant visités.</a:t>
            </a:r>
            <a:endParaRPr lang="fr-FR" cap="none" dirty="0"/>
          </a:p>
          <a:p>
            <a:pPr marL="0" indent="0" algn="just">
              <a:buNone/>
            </a:pPr>
            <a:endParaRPr lang="fr-FR" cap="none" dirty="0"/>
          </a:p>
          <a:p>
            <a:pPr marL="0" indent="0" algn="just">
              <a:spcAft>
                <a:spcPts val="0"/>
              </a:spcAft>
              <a:buNone/>
            </a:pPr>
            <a:endParaRPr lang="fr-FR" cap="none" dirty="0">
              <a:latin typeface="Times New Roman" panose="02020603050405020304" pitchFamily="18" charset="0"/>
              <a:ea typeface="Times New Roman" panose="02020603050405020304" pitchFamily="18" charset="0"/>
            </a:endParaRPr>
          </a:p>
          <a:p>
            <a:pPr marL="0" indent="0" algn="just">
              <a:buNone/>
            </a:pPr>
            <a:endParaRPr lang="fr-FR" cap="none" dirty="0">
              <a:solidFill>
                <a:srgbClr val="00B050"/>
              </a:solidFill>
            </a:endParaRPr>
          </a:p>
        </p:txBody>
      </p:sp>
      <p:sp>
        <p:nvSpPr>
          <p:cNvPr id="7" name="Rectangle 7">
            <a:extLst>
              <a:ext uri="{FF2B5EF4-FFF2-40B4-BE49-F238E27FC236}">
                <a16:creationId xmlns:a16="http://schemas.microsoft.com/office/drawing/2014/main" id="{718DE982-96F3-9442-97C6-4B03B7354C62}"/>
              </a:ext>
            </a:extLst>
          </p:cNvPr>
          <p:cNvSpPr>
            <a:spLocks noChangeArrowheads="1"/>
          </p:cNvSpPr>
          <p:nvPr/>
        </p:nvSpPr>
        <p:spPr bwMode="auto">
          <a:xfrm>
            <a:off x="-80682" y="7530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8" name="Rectangle 9">
            <a:extLst>
              <a:ext uri="{FF2B5EF4-FFF2-40B4-BE49-F238E27FC236}">
                <a16:creationId xmlns:a16="http://schemas.microsoft.com/office/drawing/2014/main" id="{4CF36ECA-2746-0241-90B5-3AB218A52498}"/>
              </a:ext>
            </a:extLst>
          </p:cNvPr>
          <p:cNvSpPr>
            <a:spLocks noChangeArrowheads="1"/>
          </p:cNvSpPr>
          <p:nvPr/>
        </p:nvSpPr>
        <p:spPr bwMode="auto">
          <a:xfrm>
            <a:off x="7611035" y="25818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1793685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8"/>
            <a:ext cx="10364451" cy="380874"/>
          </a:xfrm>
        </p:spPr>
        <p:txBody>
          <a:bodyPr>
            <a:normAutofit fontScale="90000"/>
          </a:bodyPr>
          <a:lstStyle/>
          <a:p>
            <a:r>
              <a:rPr lang="fr-FR" dirty="0">
                <a:solidFill>
                  <a:srgbClr val="FF0000"/>
                </a:solidFill>
              </a:rPr>
              <a:t>Comment procéder  ? (8)</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42048" y="1004046"/>
            <a:ext cx="11869270" cy="5853953"/>
          </a:xfrm>
        </p:spPr>
        <p:txBody>
          <a:bodyPr>
            <a:normAutofit/>
          </a:bodyPr>
          <a:lstStyle/>
          <a:p>
            <a:pPr marL="0" indent="0" algn="just">
              <a:lnSpc>
                <a:spcPct val="100000"/>
              </a:lnSpc>
              <a:buNone/>
            </a:pPr>
            <a:r>
              <a:rPr lang="fr-FR" b="1" dirty="0"/>
              <a:t>Liste 8 </a:t>
            </a:r>
            <a:r>
              <a:rPr lang="fr-FR" b="1" cap="none" dirty="0"/>
              <a:t>: </a:t>
            </a:r>
            <a:r>
              <a:rPr lang="fr-FR" b="1" cap="none" dirty="0">
                <a:solidFill>
                  <a:srgbClr val="00B050"/>
                </a:solidFill>
              </a:rPr>
              <a:t>quête de soi, voyage initiatique, pérégrin, pèlerin, pèlerinage, </a:t>
            </a:r>
            <a:r>
              <a:rPr lang="fr-FR" b="1" cap="none" dirty="0"/>
              <a:t>aventure, périple, tribulations, pérégrinations, odyssée, expédition, exploration, tour du monde, circumnavigation, </a:t>
            </a:r>
            <a:r>
              <a:rPr lang="fr-FR" b="1" cap="none" dirty="0">
                <a:solidFill>
                  <a:srgbClr val="0070C0"/>
                </a:solidFill>
              </a:rPr>
              <a:t>voyage d'étude, voyage scientifique, grandes découvertes, conquête spatiale.</a:t>
            </a:r>
            <a:r>
              <a:rPr lang="fr-FR" cap="none" dirty="0">
                <a:solidFill>
                  <a:srgbClr val="0070C0"/>
                </a:solidFill>
              </a:rPr>
              <a:t> </a:t>
            </a:r>
          </a:p>
          <a:p>
            <a:pPr marL="0" indent="0" algn="just">
              <a:spcAft>
                <a:spcPts val="0"/>
              </a:spcAft>
              <a:buNone/>
            </a:pPr>
            <a:r>
              <a:rPr lang="fr-FR" b="1" cap="none" dirty="0">
                <a:latin typeface="Times New Roman" panose="02020603050405020304" pitchFamily="18" charset="0"/>
                <a:ea typeface="Times New Roman" panose="02020603050405020304" pitchFamily="18" charset="0"/>
                <a:cs typeface="Times New Roman" panose="02020603050405020304" pitchFamily="18" charset="0"/>
              </a:rPr>
              <a:t>1. Quel lien unit les cinq premiers mots ? </a:t>
            </a:r>
            <a:r>
              <a:rPr lang="fr-FR" cap="none"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Univers spirituel/religieux</a:t>
            </a:r>
          </a:p>
          <a:p>
            <a:pPr marL="0" indent="0" algn="just">
              <a:spcAft>
                <a:spcPts val="0"/>
              </a:spcAft>
              <a:buNone/>
            </a:pPr>
            <a:r>
              <a:rPr lang="fr-FR" b="1" cap="none" dirty="0">
                <a:latin typeface="Times New Roman" panose="02020603050405020304" pitchFamily="18" charset="0"/>
                <a:ea typeface="Times New Roman" panose="02020603050405020304" pitchFamily="18" charset="0"/>
                <a:cs typeface="Times New Roman" panose="02020603050405020304" pitchFamily="18" charset="0"/>
              </a:rPr>
              <a:t>2. Quel lien unit les cinq derniers mots ? </a:t>
            </a:r>
            <a:r>
              <a:rPr lang="fr-FR" cap="none" dirty="0">
                <a:latin typeface="Times New Roman" panose="02020603050405020304" pitchFamily="18" charset="0"/>
                <a:ea typeface="Times New Roman" panose="02020603050405020304" pitchFamily="18" charset="0"/>
                <a:cs typeface="Times New Roman" panose="02020603050405020304" pitchFamily="18" charset="0"/>
              </a:rPr>
              <a:t>Univers technique/scientifique</a:t>
            </a:r>
          </a:p>
          <a:p>
            <a:pPr marL="0" indent="0" algn="just">
              <a:buNone/>
            </a:pPr>
            <a:r>
              <a:rPr lang="fr-FR" b="1" cap="none" dirty="0">
                <a:latin typeface="Times New Roman" panose="02020603050405020304" pitchFamily="18" charset="0"/>
                <a:cs typeface="Times New Roman" panose="02020603050405020304" pitchFamily="18" charset="0"/>
              </a:rPr>
              <a:t>3. Quel lien unit les mots intermédiaires ? </a:t>
            </a:r>
            <a:r>
              <a:rPr lang="fr-FR" cap="none" dirty="0">
                <a:solidFill>
                  <a:srgbClr val="0070C0"/>
                </a:solidFill>
                <a:latin typeface="Times New Roman" panose="02020603050405020304" pitchFamily="18" charset="0"/>
                <a:cs typeface="Times New Roman" panose="02020603050405020304" pitchFamily="18" charset="0"/>
              </a:rPr>
              <a:t>Aventure / défi</a:t>
            </a:r>
          </a:p>
          <a:p>
            <a:pPr marL="0" indent="0" algn="just">
              <a:buNone/>
            </a:pPr>
            <a:r>
              <a:rPr lang="fr-FR" cap="none" dirty="0">
                <a:latin typeface="Times New Roman" panose="02020603050405020304" pitchFamily="18" charset="0"/>
                <a:cs typeface="Times New Roman" panose="02020603050405020304" pitchFamily="18" charset="0"/>
              </a:rPr>
              <a:t>4. </a:t>
            </a:r>
            <a:r>
              <a:rPr lang="fr-FR" b="1" cap="none" dirty="0">
                <a:latin typeface="Times New Roman" panose="02020603050405020304" pitchFamily="18" charset="0"/>
                <a:cs typeface="Times New Roman" panose="02020603050405020304" pitchFamily="18" charset="0"/>
              </a:rPr>
              <a:t>Dans « circumnavigation », « </a:t>
            </a:r>
            <a:r>
              <a:rPr lang="fr-FR" b="1" cap="none" dirty="0" err="1">
                <a:latin typeface="Times New Roman" panose="02020603050405020304" pitchFamily="18" charset="0"/>
                <a:cs typeface="Times New Roman" panose="02020603050405020304" pitchFamily="18" charset="0"/>
              </a:rPr>
              <a:t>circum</a:t>
            </a:r>
            <a:r>
              <a:rPr lang="fr-FR" b="1" cap="none" dirty="0">
                <a:latin typeface="Times New Roman" panose="02020603050405020304" pitchFamily="18" charset="0"/>
                <a:cs typeface="Times New Roman" panose="02020603050405020304" pitchFamily="18" charset="0"/>
              </a:rPr>
              <a:t> » a la même racine que « cercle ». Qu’en décuisez-vous sur le sens du mot complet ?  </a:t>
            </a:r>
          </a:p>
          <a:p>
            <a:pPr marL="0" indent="0" algn="just">
              <a:buNone/>
            </a:pPr>
            <a:r>
              <a:rPr lang="fr-FR" cap="none" dirty="0">
                <a:solidFill>
                  <a:srgbClr val="00B050"/>
                </a:solidFill>
                <a:latin typeface="Times New Roman" panose="02020603050405020304" pitchFamily="18" charset="0"/>
                <a:cs typeface="Times New Roman" panose="02020603050405020304" pitchFamily="18" charset="0"/>
              </a:rPr>
              <a:t>&gt; Voyage (maritime surtout mais aussi aérien) autour d’un lieu (d’une île à la terre entière en passant par une continent)</a:t>
            </a:r>
          </a:p>
          <a:p>
            <a:pPr marL="0" indent="0" algn="just">
              <a:buNone/>
            </a:pPr>
            <a:r>
              <a:rPr lang="fr-FR" b="1" cap="none" dirty="0">
                <a:latin typeface="Times New Roman" panose="02020603050405020304" pitchFamily="18" charset="0"/>
                <a:cs typeface="Times New Roman" panose="02020603050405020304" pitchFamily="18" charset="0"/>
              </a:rPr>
              <a:t>5. Finalement quelle idée réunit tous ces mots ? </a:t>
            </a:r>
          </a:p>
          <a:p>
            <a:pPr marL="0" indent="0" algn="just">
              <a:buNone/>
            </a:pPr>
            <a:r>
              <a:rPr lang="fr-FR" b="1" cap="none" dirty="0">
                <a:solidFill>
                  <a:srgbClr val="00B050"/>
                </a:solidFill>
                <a:latin typeface="Times New Roman" panose="02020603050405020304" pitchFamily="18" charset="0"/>
                <a:cs typeface="Times New Roman" panose="02020603050405020304" pitchFamily="18" charset="0"/>
              </a:rPr>
              <a:t>&gt;</a:t>
            </a:r>
            <a:r>
              <a:rPr lang="fr-FR" b="1" cap="none" dirty="0">
                <a:latin typeface="Times New Roman" panose="02020603050405020304" pitchFamily="18" charset="0"/>
                <a:cs typeface="Times New Roman" panose="02020603050405020304" pitchFamily="18" charset="0"/>
              </a:rPr>
              <a:t> </a:t>
            </a:r>
            <a:r>
              <a:rPr lang="fr-FR" cap="none" dirty="0">
                <a:solidFill>
                  <a:srgbClr val="00B050"/>
                </a:solidFill>
                <a:latin typeface="Times New Roman" panose="02020603050405020304" pitchFamily="18" charset="0"/>
                <a:cs typeface="Times New Roman" panose="02020603050405020304" pitchFamily="18" charset="0"/>
              </a:rPr>
              <a:t>Ces mots renvoient aux motivations ou aux finalités des voyages.</a:t>
            </a:r>
          </a:p>
        </p:txBody>
      </p:sp>
      <p:sp>
        <p:nvSpPr>
          <p:cNvPr id="7" name="Rectangle 7">
            <a:extLst>
              <a:ext uri="{FF2B5EF4-FFF2-40B4-BE49-F238E27FC236}">
                <a16:creationId xmlns:a16="http://schemas.microsoft.com/office/drawing/2014/main" id="{718DE982-96F3-9442-97C6-4B03B7354C62}"/>
              </a:ext>
            </a:extLst>
          </p:cNvPr>
          <p:cNvSpPr>
            <a:spLocks noChangeArrowheads="1"/>
          </p:cNvSpPr>
          <p:nvPr/>
        </p:nvSpPr>
        <p:spPr bwMode="auto">
          <a:xfrm>
            <a:off x="-80682" y="7530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8" name="Rectangle 9">
            <a:extLst>
              <a:ext uri="{FF2B5EF4-FFF2-40B4-BE49-F238E27FC236}">
                <a16:creationId xmlns:a16="http://schemas.microsoft.com/office/drawing/2014/main" id="{4CF36ECA-2746-0241-90B5-3AB218A52498}"/>
              </a:ext>
            </a:extLst>
          </p:cNvPr>
          <p:cNvSpPr>
            <a:spLocks noChangeArrowheads="1"/>
          </p:cNvSpPr>
          <p:nvPr/>
        </p:nvSpPr>
        <p:spPr bwMode="auto">
          <a:xfrm>
            <a:off x="7611035" y="25818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2078056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8"/>
            <a:ext cx="10364451" cy="380874"/>
          </a:xfrm>
        </p:spPr>
        <p:txBody>
          <a:bodyPr>
            <a:normAutofit fontScale="90000"/>
          </a:bodyPr>
          <a:lstStyle/>
          <a:p>
            <a:r>
              <a:rPr lang="fr-FR" dirty="0">
                <a:solidFill>
                  <a:srgbClr val="FF0000"/>
                </a:solidFill>
              </a:rPr>
              <a:t>Comment procéder  ? (9)</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42048" y="1004046"/>
            <a:ext cx="11869270" cy="5853953"/>
          </a:xfrm>
        </p:spPr>
        <p:txBody>
          <a:bodyPr>
            <a:normAutofit fontScale="77500" lnSpcReduction="20000"/>
          </a:bodyPr>
          <a:lstStyle/>
          <a:p>
            <a:pPr marL="0" indent="0">
              <a:buNone/>
            </a:pPr>
            <a:r>
              <a:rPr lang="fr-FR" b="1" u="sng" cap="none" dirty="0">
                <a:latin typeface="Times New Roman" panose="02020603050405020304" pitchFamily="18" charset="0"/>
                <a:cs typeface="Times New Roman" panose="02020603050405020304" pitchFamily="18" charset="0"/>
              </a:rPr>
              <a:t>Liste d’expressions </a:t>
            </a:r>
            <a:r>
              <a:rPr lang="fr-FR" cap="none" dirty="0">
                <a:latin typeface="Times New Roman" panose="02020603050405020304" pitchFamily="18" charset="0"/>
                <a:cs typeface="Times New Roman" panose="02020603050405020304" pitchFamily="18" charset="0"/>
              </a:rPr>
              <a:t>: </a:t>
            </a:r>
            <a:r>
              <a:rPr lang="fr-FR" b="1" cap="none" dirty="0"/>
              <a:t>larguer les amarres,  faire ses bagages, bon vent !, bon voyage !, les voyages forment la jeunesse, mérite le déplacement, vaut le détour, poser ses valises, souvenirs de voyage, retour aux sources, retour au bercail, retrouver ses pénates, faire son dernier voyage.</a:t>
            </a:r>
          </a:p>
          <a:p>
            <a:pPr marL="0" indent="0">
              <a:buNone/>
            </a:pPr>
            <a:r>
              <a:rPr lang="fr-FR" cap="none" dirty="0"/>
              <a:t>1. « </a:t>
            </a:r>
            <a:r>
              <a:rPr lang="fr-FR" b="1" cap="none" dirty="0"/>
              <a:t>Faire ses bagages </a:t>
            </a:r>
            <a:r>
              <a:rPr lang="fr-FR" cap="none" dirty="0"/>
              <a:t>». quelle expression de cette liste a un sens très proche ? A quel univers, cette seconde expression renvoie-t-elle ?</a:t>
            </a:r>
          </a:p>
          <a:p>
            <a:pPr marL="0" indent="0">
              <a:buNone/>
            </a:pPr>
            <a:r>
              <a:rPr lang="fr-FR" cap="none" dirty="0"/>
              <a:t>Une autre expression de cette liste renvoie à cet univers. Laquelle ?</a:t>
            </a:r>
          </a:p>
          <a:p>
            <a:pPr marL="0" indent="0" algn="just">
              <a:buNone/>
            </a:pPr>
            <a:r>
              <a:rPr lang="fr-FR" cap="none" dirty="0"/>
              <a:t>2. « </a:t>
            </a:r>
            <a:r>
              <a:rPr lang="fr-FR" b="1" cap="none" dirty="0"/>
              <a:t>mérite le déplacement</a:t>
            </a:r>
            <a:r>
              <a:rPr lang="fr-FR" cap="none" dirty="0"/>
              <a:t> ». Quelle expression de cette liste a un sens très proche ? Quelle nuance pouvez-vous faire entre les deux expressions ?</a:t>
            </a:r>
          </a:p>
          <a:p>
            <a:pPr marL="0" indent="0" algn="just">
              <a:buNone/>
            </a:pPr>
            <a:r>
              <a:rPr lang="fr-FR" i="1" cap="none" dirty="0"/>
              <a:t>3. </a:t>
            </a:r>
            <a:r>
              <a:rPr lang="fr-FR" cap="none" dirty="0"/>
              <a:t>Quelle différence de sens dans l’expression « </a:t>
            </a:r>
            <a:r>
              <a:rPr lang="fr-FR" b="1" cap="none" dirty="0"/>
              <a:t>poser ses valises </a:t>
            </a:r>
            <a:r>
              <a:rPr lang="fr-FR" cap="none" dirty="0"/>
              <a:t>» dans les deux phrases suivantes ? Répondez en proposant une expression synonyme pour chaque phrase.</a:t>
            </a:r>
          </a:p>
          <a:p>
            <a:pPr marL="0" indent="0">
              <a:buNone/>
            </a:pPr>
            <a:r>
              <a:rPr lang="fr-FR" cap="none" dirty="0"/>
              <a:t>- </a:t>
            </a:r>
            <a:r>
              <a:rPr lang="fr-FR" i="1" cap="none" dirty="0"/>
              <a:t>A l’aéroport de New-York, Julian </a:t>
            </a:r>
            <a:r>
              <a:rPr lang="fr-FR" i="1" u="sng" cap="none" dirty="0"/>
              <a:t>a posé ses valises</a:t>
            </a:r>
            <a:r>
              <a:rPr lang="fr-FR" i="1" cap="none" dirty="0"/>
              <a:t> devant le guichet pour les faire enregistrer. </a:t>
            </a:r>
          </a:p>
          <a:p>
            <a:pPr marL="0" indent="0">
              <a:buNone/>
            </a:pPr>
            <a:r>
              <a:rPr lang="fr-FR" cap="none" dirty="0"/>
              <a:t>- </a:t>
            </a:r>
            <a:r>
              <a:rPr lang="fr-FR" i="1" cap="none" dirty="0"/>
              <a:t>L’été dernier, Julian </a:t>
            </a:r>
            <a:r>
              <a:rPr lang="fr-FR" i="1" u="sng" cap="none" dirty="0"/>
              <a:t>a posé ses valises</a:t>
            </a:r>
            <a:r>
              <a:rPr lang="fr-FR" i="1" cap="none" dirty="0"/>
              <a:t> à New-York.</a:t>
            </a:r>
          </a:p>
          <a:p>
            <a:pPr marL="0" indent="0">
              <a:buNone/>
            </a:pPr>
            <a:r>
              <a:rPr lang="fr-FR" cap="none" dirty="0"/>
              <a:t>4. « </a:t>
            </a:r>
            <a:r>
              <a:rPr lang="fr-FR" b="1" cap="none" dirty="0"/>
              <a:t>Bercail</a:t>
            </a:r>
            <a:r>
              <a:rPr lang="fr-FR" cap="none" dirty="0"/>
              <a:t> » vient du latin populaire </a:t>
            </a:r>
            <a:r>
              <a:rPr lang="fr-FR" i="1" cap="none" dirty="0" err="1"/>
              <a:t>verbicale</a:t>
            </a:r>
            <a:r>
              <a:rPr lang="fr-FR" cap="none" dirty="0"/>
              <a:t> qui signifie « bergerie » et vient lui-même de </a:t>
            </a:r>
            <a:r>
              <a:rPr lang="fr-FR" i="1" cap="none" dirty="0" err="1"/>
              <a:t>verbex</a:t>
            </a:r>
            <a:r>
              <a:rPr lang="fr-FR" cap="none" dirty="0"/>
              <a:t> « brebis ». Les « </a:t>
            </a:r>
            <a:r>
              <a:rPr lang="fr-FR" b="1" cap="none" dirty="0"/>
              <a:t>pénates</a:t>
            </a:r>
            <a:r>
              <a:rPr lang="fr-FR" cap="none" dirty="0"/>
              <a:t> » étaient chez les Romains de l’antiquité les dieux domestiques protecteurs du foyer. Dans le contexte du voyage, que peuvent signifier ces deux expressions ? De quelle expression, présente dans la liste, peuvent-elle pour cette raison être rapprochées ?</a:t>
            </a:r>
          </a:p>
          <a:p>
            <a:pPr marL="0" indent="0">
              <a:buNone/>
            </a:pPr>
            <a:r>
              <a:rPr lang="fr-FR" i="1" cap="none" dirty="0"/>
              <a:t> 5. </a:t>
            </a:r>
            <a:r>
              <a:rPr lang="fr-FR" cap="none" dirty="0"/>
              <a:t>Proposez deux phrases où l’expression « </a:t>
            </a:r>
            <a:r>
              <a:rPr lang="fr-FR" b="1" cap="none" dirty="0"/>
              <a:t>faire son dernier voyage</a:t>
            </a:r>
            <a:r>
              <a:rPr lang="fr-FR" cap="none" dirty="0"/>
              <a:t> » aura deux sens très différents.</a:t>
            </a:r>
          </a:p>
          <a:p>
            <a:pPr marL="0" indent="0">
              <a:buNone/>
            </a:pPr>
            <a:r>
              <a:rPr lang="fr-FR" cap="none" dirty="0"/>
              <a:t>6. « </a:t>
            </a:r>
            <a:r>
              <a:rPr lang="fr-FR" b="1" cap="none" dirty="0"/>
              <a:t>Souvenirs de vacances</a:t>
            </a:r>
            <a:r>
              <a:rPr lang="fr-FR" cap="none" dirty="0"/>
              <a:t> ». Quels sont les deux sens possibles du mot « souvenirs » dans cette phrase ?</a:t>
            </a:r>
          </a:p>
          <a:p>
            <a:pPr marL="0" indent="0">
              <a:buNone/>
            </a:pPr>
            <a:r>
              <a:rPr lang="fr-FR" cap="none" dirty="0"/>
              <a:t>  </a:t>
            </a:r>
          </a:p>
          <a:p>
            <a:pPr marL="0" indent="0" algn="just">
              <a:lnSpc>
                <a:spcPct val="100000"/>
              </a:lnSpc>
              <a:buNone/>
            </a:pPr>
            <a:endParaRPr lang="fr-FR" cap="none" dirty="0">
              <a:latin typeface="Times New Roman" panose="02020603050405020304" pitchFamily="18" charset="0"/>
              <a:cs typeface="Times New Roman" panose="02020603050405020304" pitchFamily="18" charset="0"/>
            </a:endParaRPr>
          </a:p>
        </p:txBody>
      </p:sp>
      <p:sp>
        <p:nvSpPr>
          <p:cNvPr id="7" name="Rectangle 7">
            <a:extLst>
              <a:ext uri="{FF2B5EF4-FFF2-40B4-BE49-F238E27FC236}">
                <a16:creationId xmlns:a16="http://schemas.microsoft.com/office/drawing/2014/main" id="{718DE982-96F3-9442-97C6-4B03B7354C62}"/>
              </a:ext>
            </a:extLst>
          </p:cNvPr>
          <p:cNvSpPr>
            <a:spLocks noChangeArrowheads="1"/>
          </p:cNvSpPr>
          <p:nvPr/>
        </p:nvSpPr>
        <p:spPr bwMode="auto">
          <a:xfrm>
            <a:off x="-80682" y="7530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8" name="Rectangle 9">
            <a:extLst>
              <a:ext uri="{FF2B5EF4-FFF2-40B4-BE49-F238E27FC236}">
                <a16:creationId xmlns:a16="http://schemas.microsoft.com/office/drawing/2014/main" id="{4CF36ECA-2746-0241-90B5-3AB218A52498}"/>
              </a:ext>
            </a:extLst>
          </p:cNvPr>
          <p:cNvSpPr>
            <a:spLocks noChangeArrowheads="1"/>
          </p:cNvSpPr>
          <p:nvPr/>
        </p:nvSpPr>
        <p:spPr bwMode="auto">
          <a:xfrm>
            <a:off x="7611035" y="25818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11796529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8"/>
            <a:ext cx="10364451" cy="380874"/>
          </a:xfrm>
        </p:spPr>
        <p:txBody>
          <a:bodyPr>
            <a:normAutofit fontScale="90000"/>
          </a:bodyPr>
          <a:lstStyle/>
          <a:p>
            <a:r>
              <a:rPr lang="fr-FR" dirty="0">
                <a:solidFill>
                  <a:srgbClr val="FF0000"/>
                </a:solidFill>
              </a:rPr>
              <a:t>Comment procéder  ? (9</a:t>
            </a:r>
            <a:r>
              <a:rPr lang="fr-FR" cap="none" dirty="0">
                <a:solidFill>
                  <a:srgbClr val="FF0000"/>
                </a:solidFill>
              </a:rPr>
              <a:t>bis)</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42048" y="1004046"/>
            <a:ext cx="11869270" cy="5853953"/>
          </a:xfrm>
        </p:spPr>
        <p:txBody>
          <a:bodyPr>
            <a:normAutofit fontScale="70000" lnSpcReduction="20000"/>
          </a:bodyPr>
          <a:lstStyle/>
          <a:p>
            <a:pPr marL="0" indent="0" algn="just">
              <a:buNone/>
            </a:pPr>
            <a:r>
              <a:rPr lang="fr-FR" b="1" u="sng" cap="none" dirty="0">
                <a:latin typeface="Times New Roman" panose="02020603050405020304" pitchFamily="18" charset="0"/>
                <a:cs typeface="Times New Roman" panose="02020603050405020304" pitchFamily="18" charset="0"/>
              </a:rPr>
              <a:t>Liste d’expressions </a:t>
            </a:r>
            <a:r>
              <a:rPr lang="fr-FR" cap="none" dirty="0">
                <a:latin typeface="Times New Roman" panose="02020603050405020304" pitchFamily="18" charset="0"/>
                <a:cs typeface="Times New Roman" panose="02020603050405020304" pitchFamily="18" charset="0"/>
              </a:rPr>
              <a:t>: </a:t>
            </a:r>
            <a:r>
              <a:rPr lang="fr-FR" b="1" cap="none" dirty="0"/>
              <a:t>larguer les amarres,  faire ses bagages, bon vent !, bon voyage !, les voyages forment la jeunesse, mérite le déplacement, vaut le détour, poser ses valises, souvenirs de voyage, retour aux sources, retour au bercail, retrouver ses pénates, faire son dernier voyage.</a:t>
            </a:r>
          </a:p>
          <a:p>
            <a:pPr marL="0" indent="0">
              <a:buNone/>
            </a:pPr>
            <a:r>
              <a:rPr lang="fr-FR" cap="none" dirty="0"/>
              <a:t>1. « </a:t>
            </a:r>
            <a:r>
              <a:rPr lang="fr-FR" b="1" cap="none" dirty="0"/>
              <a:t>Faire ses bagages </a:t>
            </a:r>
            <a:r>
              <a:rPr lang="fr-FR" cap="none" dirty="0"/>
              <a:t>». quelle expression de cette liste a un sens très proche ? A quel univers, cette seconde expression renvoie-t-elle ?</a:t>
            </a:r>
          </a:p>
          <a:p>
            <a:pPr marL="0" indent="0">
              <a:buNone/>
            </a:pPr>
            <a:r>
              <a:rPr lang="fr-FR" cap="none" dirty="0"/>
              <a:t>Une autre expression de cette liste renvoie à cet univers. Laquelle ? </a:t>
            </a:r>
            <a:r>
              <a:rPr lang="fr-FR" cap="none" dirty="0">
                <a:solidFill>
                  <a:srgbClr val="00B050"/>
                </a:solidFill>
              </a:rPr>
              <a:t>Larguer les amarres &gt; Marine &gt; Bon vent !</a:t>
            </a:r>
          </a:p>
          <a:p>
            <a:pPr marL="0" indent="0" algn="just">
              <a:buNone/>
            </a:pPr>
            <a:r>
              <a:rPr lang="fr-FR" cap="none" dirty="0"/>
              <a:t>2. « </a:t>
            </a:r>
            <a:r>
              <a:rPr lang="fr-FR" b="1" cap="none" dirty="0"/>
              <a:t>mérite le déplacement</a:t>
            </a:r>
            <a:r>
              <a:rPr lang="fr-FR" cap="none" dirty="0"/>
              <a:t> ». Quelle expression de cette liste a un sens très proche ? Quelle nuance pouvez-vous faire entre les deux expressions ? </a:t>
            </a:r>
            <a:r>
              <a:rPr lang="fr-FR" cap="none" dirty="0">
                <a:solidFill>
                  <a:srgbClr val="00B050"/>
                </a:solidFill>
              </a:rPr>
              <a:t>« vaut le détour ». Dans le 1</a:t>
            </a:r>
            <a:r>
              <a:rPr lang="fr-FR" cap="none" baseline="30000" dirty="0">
                <a:solidFill>
                  <a:srgbClr val="00B050"/>
                </a:solidFill>
              </a:rPr>
              <a:t>er</a:t>
            </a:r>
            <a:r>
              <a:rPr lang="fr-FR" cap="none" dirty="0">
                <a:solidFill>
                  <a:srgbClr val="00B050"/>
                </a:solidFill>
              </a:rPr>
              <a:t> cas, le voyage a pour destination un lieu ; dans le second, c’est un voyage en plus dans un circuit.</a:t>
            </a:r>
          </a:p>
          <a:p>
            <a:pPr marL="0" indent="0" algn="just">
              <a:buNone/>
            </a:pPr>
            <a:r>
              <a:rPr lang="fr-FR" i="1" cap="none" dirty="0"/>
              <a:t>3. </a:t>
            </a:r>
            <a:r>
              <a:rPr lang="fr-FR" cap="none" dirty="0"/>
              <a:t>Quelle différence de sens dans l’expression « </a:t>
            </a:r>
            <a:r>
              <a:rPr lang="fr-FR" b="1" cap="none" dirty="0"/>
              <a:t>poser ses valises</a:t>
            </a:r>
            <a:r>
              <a:rPr lang="fr-FR" cap="none" dirty="0"/>
              <a:t> » dans les deux phrases suivantes ? Répondez en proposant une expression synonyme pour chaque phrase.</a:t>
            </a:r>
          </a:p>
          <a:p>
            <a:pPr marL="0" indent="0">
              <a:buNone/>
            </a:pPr>
            <a:r>
              <a:rPr lang="fr-FR" cap="none" dirty="0"/>
              <a:t>- </a:t>
            </a:r>
            <a:r>
              <a:rPr lang="fr-FR" i="1" cap="none" dirty="0"/>
              <a:t>A l’aéroport de New-York, Julian </a:t>
            </a:r>
            <a:r>
              <a:rPr lang="fr-FR" i="1" u="sng" cap="none" dirty="0"/>
              <a:t>a posé ses valises</a:t>
            </a:r>
            <a:r>
              <a:rPr lang="fr-FR" i="1" cap="none" dirty="0"/>
              <a:t> devant le guichet pour les faire enregistrer. </a:t>
            </a:r>
            <a:r>
              <a:rPr lang="fr-FR" i="1" cap="none" dirty="0">
                <a:solidFill>
                  <a:srgbClr val="00B050"/>
                </a:solidFill>
              </a:rPr>
              <a:t>a déposé (concrètement)</a:t>
            </a:r>
            <a:endParaRPr lang="fr-FR" i="1" cap="none" dirty="0"/>
          </a:p>
          <a:p>
            <a:pPr marL="0" indent="0">
              <a:buNone/>
            </a:pPr>
            <a:r>
              <a:rPr lang="fr-FR" cap="none" dirty="0"/>
              <a:t>- </a:t>
            </a:r>
            <a:r>
              <a:rPr lang="fr-FR" i="1" cap="none" dirty="0"/>
              <a:t>L’été dernier, Julian </a:t>
            </a:r>
            <a:r>
              <a:rPr lang="fr-FR" i="1" u="sng" cap="none" dirty="0"/>
              <a:t>a posé ses valises</a:t>
            </a:r>
            <a:r>
              <a:rPr lang="fr-FR" i="1" cap="none" dirty="0"/>
              <a:t> à New-York. </a:t>
            </a:r>
            <a:r>
              <a:rPr lang="fr-FR" i="1" cap="none" dirty="0">
                <a:solidFill>
                  <a:srgbClr val="00B050"/>
                </a:solidFill>
              </a:rPr>
              <a:t>s’est installé, est devenu résident de cette ville (usage figuré)</a:t>
            </a:r>
            <a:endParaRPr lang="fr-FR" i="1" cap="none" dirty="0"/>
          </a:p>
          <a:p>
            <a:pPr marL="0" indent="0" algn="just">
              <a:buNone/>
            </a:pPr>
            <a:r>
              <a:rPr lang="fr-FR" cap="none" dirty="0"/>
              <a:t>4. « </a:t>
            </a:r>
            <a:r>
              <a:rPr lang="fr-FR" b="1" cap="none" dirty="0"/>
              <a:t>Bercail</a:t>
            </a:r>
            <a:r>
              <a:rPr lang="fr-FR" cap="none" dirty="0"/>
              <a:t> » vient du latin populaire </a:t>
            </a:r>
            <a:r>
              <a:rPr lang="fr-FR" i="1" cap="none" dirty="0" err="1"/>
              <a:t>verbicale</a:t>
            </a:r>
            <a:r>
              <a:rPr lang="fr-FR" cap="none" dirty="0"/>
              <a:t> qui signifie « bergerie » et vient lui-même de </a:t>
            </a:r>
            <a:r>
              <a:rPr lang="fr-FR" i="1" cap="none" dirty="0" err="1"/>
              <a:t>verbex</a:t>
            </a:r>
            <a:r>
              <a:rPr lang="fr-FR" cap="none" dirty="0"/>
              <a:t> « brebis ». Les « </a:t>
            </a:r>
            <a:r>
              <a:rPr lang="fr-FR" b="1" cap="none" dirty="0"/>
              <a:t>pénates</a:t>
            </a:r>
            <a:r>
              <a:rPr lang="fr-FR" cap="none" dirty="0"/>
              <a:t> » étaient chez les Romains de l’antiquité les dieux domestiques protecteurs du foyer. Dans le contexte du voyage, que peuvent signifier ces deux expressions ? De quelle expression, présente dans la liste, peuvent-elle pour cette raison être rapprochées ? </a:t>
            </a:r>
            <a:r>
              <a:rPr lang="fr-FR" cap="none" dirty="0">
                <a:solidFill>
                  <a:srgbClr val="00B050"/>
                </a:solidFill>
              </a:rPr>
              <a:t>Rentrer à la maison (lieu de naissance, lieu protecteur) + « retour aux sources ».</a:t>
            </a:r>
          </a:p>
          <a:p>
            <a:pPr marL="0" indent="0" algn="just">
              <a:buNone/>
            </a:pPr>
            <a:r>
              <a:rPr lang="fr-FR" cap="none" dirty="0"/>
              <a:t>5. Proposez deux phrases où l’expression « </a:t>
            </a:r>
            <a:r>
              <a:rPr lang="fr-FR" b="1" cap="none" dirty="0"/>
              <a:t>faire son dernier voyage </a:t>
            </a:r>
            <a:r>
              <a:rPr lang="fr-FR" cap="none" dirty="0"/>
              <a:t>» aura deux sens très différents. </a:t>
            </a:r>
            <a:r>
              <a:rPr lang="fr-FR" cap="none" dirty="0">
                <a:solidFill>
                  <a:srgbClr val="00B050"/>
                </a:solidFill>
              </a:rPr>
              <a:t>C’est l’été dernier que Bob a fait son dernier voyage au Brésil en attendant le prochain... Nous avons la tristesse de vous apprendre que Raymond a fait son dernier voyage (= il est mort). Ces obsèques ont lieu vendredi.</a:t>
            </a:r>
          </a:p>
          <a:p>
            <a:pPr marL="0" indent="0" algn="just">
              <a:buNone/>
            </a:pPr>
            <a:r>
              <a:rPr lang="fr-FR" cap="none" dirty="0"/>
              <a:t>6. « </a:t>
            </a:r>
            <a:r>
              <a:rPr lang="fr-FR" b="1" cap="none" dirty="0"/>
              <a:t>Souvenirs de vacances</a:t>
            </a:r>
            <a:r>
              <a:rPr lang="fr-FR" cap="none" dirty="0"/>
              <a:t> ». Quels sont les deux sens possibles du mot « souvenirs » dans cette phrase ? </a:t>
            </a:r>
            <a:r>
              <a:rPr lang="fr-FR" cap="none" dirty="0">
                <a:solidFill>
                  <a:srgbClr val="00B050"/>
                </a:solidFill>
              </a:rPr>
              <a:t>Les « souvenirs » peuvent être des objets concrets, matériels (images, objets, bijoux...) ou ce que notre mémoire a retenu de notre périple. </a:t>
            </a:r>
          </a:p>
          <a:p>
            <a:pPr marL="0" indent="0">
              <a:buNone/>
            </a:pPr>
            <a:r>
              <a:rPr lang="fr-FR" cap="none" dirty="0"/>
              <a:t>  </a:t>
            </a:r>
          </a:p>
          <a:p>
            <a:pPr marL="0" indent="0" algn="just">
              <a:lnSpc>
                <a:spcPct val="100000"/>
              </a:lnSpc>
              <a:buNone/>
            </a:pPr>
            <a:endParaRPr lang="fr-FR" cap="none" dirty="0">
              <a:latin typeface="Times New Roman" panose="02020603050405020304" pitchFamily="18" charset="0"/>
              <a:cs typeface="Times New Roman" panose="02020603050405020304" pitchFamily="18" charset="0"/>
            </a:endParaRPr>
          </a:p>
        </p:txBody>
      </p:sp>
      <p:sp>
        <p:nvSpPr>
          <p:cNvPr id="7" name="Rectangle 7">
            <a:extLst>
              <a:ext uri="{FF2B5EF4-FFF2-40B4-BE49-F238E27FC236}">
                <a16:creationId xmlns:a16="http://schemas.microsoft.com/office/drawing/2014/main" id="{718DE982-96F3-9442-97C6-4B03B7354C62}"/>
              </a:ext>
            </a:extLst>
          </p:cNvPr>
          <p:cNvSpPr>
            <a:spLocks noChangeArrowheads="1"/>
          </p:cNvSpPr>
          <p:nvPr/>
        </p:nvSpPr>
        <p:spPr bwMode="auto">
          <a:xfrm>
            <a:off x="-80682" y="7530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8" name="Rectangle 9">
            <a:extLst>
              <a:ext uri="{FF2B5EF4-FFF2-40B4-BE49-F238E27FC236}">
                <a16:creationId xmlns:a16="http://schemas.microsoft.com/office/drawing/2014/main" id="{4CF36ECA-2746-0241-90B5-3AB218A52498}"/>
              </a:ext>
            </a:extLst>
          </p:cNvPr>
          <p:cNvSpPr>
            <a:spLocks noChangeArrowheads="1"/>
          </p:cNvSpPr>
          <p:nvPr/>
        </p:nvSpPr>
        <p:spPr bwMode="auto">
          <a:xfrm>
            <a:off x="7611035" y="25818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38749948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8"/>
            <a:ext cx="10364451" cy="380874"/>
          </a:xfrm>
        </p:spPr>
        <p:txBody>
          <a:bodyPr>
            <a:normAutofit fontScale="90000"/>
          </a:bodyPr>
          <a:lstStyle/>
          <a:p>
            <a:r>
              <a:rPr lang="fr-FR" dirty="0">
                <a:solidFill>
                  <a:srgbClr val="FF0000"/>
                </a:solidFill>
              </a:rPr>
              <a:t>Comment procéder  ? (9</a:t>
            </a:r>
            <a:r>
              <a:rPr lang="fr-FR" cap="none" dirty="0">
                <a:solidFill>
                  <a:srgbClr val="FF0000"/>
                </a:solidFill>
              </a:rPr>
              <a:t>ter</a:t>
            </a:r>
            <a:r>
              <a:rPr lang="fr-FR" dirty="0">
                <a:solidFill>
                  <a:srgbClr val="FF0000"/>
                </a:solidFill>
              </a:rPr>
              <a:t>)</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42048" y="1268634"/>
            <a:ext cx="11869270" cy="5589365"/>
          </a:xfrm>
        </p:spPr>
        <p:txBody>
          <a:bodyPr>
            <a:normAutofit/>
          </a:bodyPr>
          <a:lstStyle/>
          <a:p>
            <a:pPr marL="0" indent="0">
              <a:buNone/>
            </a:pPr>
            <a:r>
              <a:rPr lang="fr-FR" b="1" u="sng" cap="none" dirty="0"/>
              <a:t>Expression personnelle courte</a:t>
            </a:r>
          </a:p>
          <a:p>
            <a:pPr marL="0" indent="0">
              <a:buNone/>
            </a:pPr>
            <a:r>
              <a:rPr lang="fr-FR" cap="none" dirty="0"/>
              <a:t>Comment doit-on comprendre l’expression : « Les voyages forment la jeunesse » ? La formation, n’est-ce pas avant tout le rôle de l’école ?</a:t>
            </a:r>
          </a:p>
          <a:p>
            <a:pPr marL="0" indent="0">
              <a:buNone/>
            </a:pPr>
            <a:r>
              <a:rPr lang="fr-FR" cap="none" dirty="0"/>
              <a:t>Expliquer et illustrer cette expression de manière structurée.</a:t>
            </a:r>
          </a:p>
          <a:p>
            <a:pPr marL="0" indent="0">
              <a:buNone/>
            </a:pPr>
            <a:r>
              <a:rPr lang="fr-FR" cap="none" dirty="0"/>
              <a:t>Travail facultatif. Partagez-vous l’idée véhiculée par cette idée ?</a:t>
            </a:r>
          </a:p>
          <a:p>
            <a:pPr marL="0" indent="0">
              <a:buNone/>
            </a:pPr>
            <a:endParaRPr lang="fr-FR" cap="none" dirty="0"/>
          </a:p>
          <a:p>
            <a:pPr marL="0" indent="0">
              <a:buNone/>
            </a:pPr>
            <a:r>
              <a:rPr lang="fr-FR" u="sng" cap="none" dirty="0"/>
              <a:t>Pour aller plus loin</a:t>
            </a:r>
          </a:p>
          <a:p>
            <a:pPr marL="0" indent="0">
              <a:buNone/>
            </a:pPr>
            <a:r>
              <a:rPr lang="fr-FR" cap="none" dirty="0"/>
              <a:t>Glossaire de l’anthologie Etonnants Classiques pp. 174-176</a:t>
            </a:r>
          </a:p>
          <a:p>
            <a:pPr marL="0" indent="0">
              <a:buNone/>
            </a:pPr>
            <a:r>
              <a:rPr lang="fr-FR" cap="none" dirty="0"/>
              <a:t>  </a:t>
            </a:r>
          </a:p>
          <a:p>
            <a:pPr marL="0" indent="0" algn="just">
              <a:lnSpc>
                <a:spcPct val="100000"/>
              </a:lnSpc>
              <a:buNone/>
            </a:pPr>
            <a:endParaRPr lang="fr-FR" cap="none" dirty="0">
              <a:latin typeface="Times New Roman" panose="02020603050405020304" pitchFamily="18" charset="0"/>
              <a:cs typeface="Times New Roman" panose="02020603050405020304" pitchFamily="18" charset="0"/>
            </a:endParaRPr>
          </a:p>
        </p:txBody>
      </p:sp>
      <p:sp>
        <p:nvSpPr>
          <p:cNvPr id="7" name="Rectangle 7">
            <a:extLst>
              <a:ext uri="{FF2B5EF4-FFF2-40B4-BE49-F238E27FC236}">
                <a16:creationId xmlns:a16="http://schemas.microsoft.com/office/drawing/2014/main" id="{718DE982-96F3-9442-97C6-4B03B7354C62}"/>
              </a:ext>
            </a:extLst>
          </p:cNvPr>
          <p:cNvSpPr>
            <a:spLocks noChangeArrowheads="1"/>
          </p:cNvSpPr>
          <p:nvPr/>
        </p:nvSpPr>
        <p:spPr bwMode="auto">
          <a:xfrm>
            <a:off x="-80682" y="7530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8" name="Rectangle 9">
            <a:extLst>
              <a:ext uri="{FF2B5EF4-FFF2-40B4-BE49-F238E27FC236}">
                <a16:creationId xmlns:a16="http://schemas.microsoft.com/office/drawing/2014/main" id="{4CF36ECA-2746-0241-90B5-3AB218A52498}"/>
              </a:ext>
            </a:extLst>
          </p:cNvPr>
          <p:cNvSpPr>
            <a:spLocks noChangeArrowheads="1"/>
          </p:cNvSpPr>
          <p:nvPr/>
        </p:nvSpPr>
        <p:spPr bwMode="auto">
          <a:xfrm>
            <a:off x="7611035" y="25818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441157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les mots-clefs et les expressions</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85008" y="1045029"/>
            <a:ext cx="11459688" cy="5581402"/>
          </a:xfrm>
        </p:spPr>
        <p:txBody>
          <a:bodyPr>
            <a:normAutofit lnSpcReduction="10000"/>
          </a:bodyPr>
          <a:lstStyle/>
          <a:p>
            <a:pPr marL="0" lvl="0" indent="0">
              <a:lnSpc>
                <a:spcPct val="100000"/>
              </a:lnSpc>
              <a:buNone/>
            </a:pPr>
            <a:r>
              <a:rPr lang="fr-FR" sz="1800" u="sng" cap="none" dirty="0"/>
              <a:t>Les mots-clefs</a:t>
            </a:r>
          </a:p>
          <a:p>
            <a:pPr lvl="0" algn="just">
              <a:lnSpc>
                <a:spcPct val="100000"/>
              </a:lnSpc>
            </a:pPr>
            <a:r>
              <a:rPr lang="fr-FR" sz="1800" cap="none" dirty="0"/>
              <a:t>Voyage, évasion, nomadisme, fuite, fugue, errance ;</a:t>
            </a:r>
          </a:p>
          <a:p>
            <a:pPr lvl="0" algn="just">
              <a:lnSpc>
                <a:spcPct val="100000"/>
              </a:lnSpc>
            </a:pPr>
            <a:r>
              <a:rPr lang="fr-FR" sz="1800" cap="none" dirty="0"/>
              <a:t>Découvrir, comprendre, s'adapter, communiquer, survivre ;</a:t>
            </a:r>
          </a:p>
          <a:p>
            <a:pPr lvl="0" algn="just">
              <a:lnSpc>
                <a:spcPct val="100000"/>
              </a:lnSpc>
            </a:pPr>
            <a:r>
              <a:rPr lang="fr-FR" sz="1800" cap="none" dirty="0"/>
              <a:t>Authenticité, us et coutumes, folklore ;</a:t>
            </a:r>
          </a:p>
          <a:p>
            <a:pPr lvl="0" algn="just">
              <a:lnSpc>
                <a:spcPct val="100000"/>
              </a:lnSpc>
            </a:pPr>
            <a:r>
              <a:rPr lang="fr-FR" sz="1800" cap="none" dirty="0"/>
              <a:t>L'inconnu, l'étranger, l'exotisme, l'ailleurs ;</a:t>
            </a:r>
          </a:p>
          <a:p>
            <a:pPr lvl="0" algn="just">
              <a:lnSpc>
                <a:spcPct val="100000"/>
              </a:lnSpc>
            </a:pPr>
            <a:r>
              <a:rPr lang="fr-FR" sz="1800" cap="none" dirty="0"/>
              <a:t>Voyage scolaire, séjour linguistique, voyage éclair, agence de voyage, voyagiste, tour opérateur, circuit touristique, voyage de noces, croisière, voyage au long cours, tourisme de masse, tourisme solidaire, tourisme culturel, </a:t>
            </a:r>
            <a:r>
              <a:rPr lang="fr-FR" sz="1800" cap="none" dirty="0" err="1"/>
              <a:t>woofing</a:t>
            </a:r>
            <a:r>
              <a:rPr lang="fr-FR" sz="1800" cap="none" dirty="0"/>
              <a:t> ;</a:t>
            </a:r>
          </a:p>
          <a:p>
            <a:pPr lvl="0" algn="just">
              <a:lnSpc>
                <a:spcPct val="100000"/>
              </a:lnSpc>
            </a:pPr>
            <a:r>
              <a:rPr lang="fr-FR" sz="1800" cap="none" dirty="0"/>
              <a:t>Auto-stop, covoiturage, compagnies </a:t>
            </a:r>
            <a:r>
              <a:rPr lang="fr-FR" sz="1800" cap="none" dirty="0" err="1"/>
              <a:t>low</a:t>
            </a:r>
            <a:r>
              <a:rPr lang="fr-FR" sz="1800" cap="none" dirty="0"/>
              <a:t> </a:t>
            </a:r>
            <a:r>
              <a:rPr lang="fr-FR" sz="1800" cap="none" dirty="0" err="1"/>
              <a:t>cost</a:t>
            </a:r>
            <a:r>
              <a:rPr lang="fr-FR" sz="1800" cap="none" dirty="0"/>
              <a:t>, port, paquebot, gare, train de nuit, orient-express, transsibérien, aéroport ;</a:t>
            </a:r>
          </a:p>
          <a:p>
            <a:pPr lvl="0" algn="just">
              <a:lnSpc>
                <a:spcPct val="100000"/>
              </a:lnSpc>
            </a:pPr>
            <a:r>
              <a:rPr lang="fr-FR" sz="1800" cap="none" dirty="0"/>
              <a:t>Selfie, carte postale, carnet de voyage, journal de bord (log book), récit de voyage, géographie, ethnographie ;</a:t>
            </a:r>
          </a:p>
          <a:p>
            <a:pPr lvl="0" algn="just">
              <a:lnSpc>
                <a:spcPct val="100000"/>
              </a:lnSpc>
            </a:pPr>
            <a:r>
              <a:rPr lang="fr-FR" sz="1800" cap="none" dirty="0"/>
              <a:t>Quête de soi, voyage initiatique, pérégrin, pèlerin, pèlerinage, aventure, périple, tribulations, pérégrinations, odyssée, expédition, exploration, tour du monde, circumnavigation, voyage d'étude, voyage scientifique, grandes découvertes, conquête spatiale.</a:t>
            </a:r>
          </a:p>
          <a:p>
            <a:pPr marL="0" lvl="0" indent="0" algn="just">
              <a:lnSpc>
                <a:spcPct val="100000"/>
              </a:lnSpc>
              <a:buNone/>
            </a:pPr>
            <a:r>
              <a:rPr lang="fr-FR" sz="1800" u="sng" cap="none" dirty="0"/>
              <a:t>Les expressions</a:t>
            </a:r>
          </a:p>
          <a:p>
            <a:pPr marL="0" indent="0" algn="just">
              <a:buNone/>
            </a:pPr>
            <a:r>
              <a:rPr lang="fr-FR" sz="1800" cap="none" dirty="0"/>
              <a:t>Larguer les amarres, faire ses bagages, bon vent !, bon voyage !, les voyages forment la jeunesse, mérite le déplacement, vaut le détour, poser ses valises, souvenirs de voyage, retour aux sources, retour au bercail, retrouver ses pénates, faire son dernier voyage</a:t>
            </a:r>
          </a:p>
          <a:p>
            <a:pPr marL="0" indent="0">
              <a:buNone/>
            </a:pPr>
            <a:endParaRPr lang="fr-FR" sz="2800" cap="none" dirty="0"/>
          </a:p>
          <a:p>
            <a:pPr marL="0" indent="0" algn="just">
              <a:lnSpc>
                <a:spcPct val="150000"/>
              </a:lnSpc>
              <a:buNone/>
            </a:pPr>
            <a:endParaRPr lang="fr-FR" sz="2800" cap="none" dirty="0"/>
          </a:p>
        </p:txBody>
      </p:sp>
    </p:spTree>
    <p:extLst>
      <p:ext uri="{BB962C8B-B14F-4D97-AF65-F5344CB8AC3E}">
        <p14:creationId xmlns:p14="http://schemas.microsoft.com/office/powerpoint/2010/main" val="414763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Remarques Générales</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85008" y="1045029"/>
            <a:ext cx="11459688" cy="5581402"/>
          </a:xfrm>
        </p:spPr>
        <p:txBody>
          <a:bodyPr>
            <a:normAutofit/>
          </a:bodyPr>
          <a:lstStyle/>
          <a:p>
            <a:pPr marL="0" indent="0">
              <a:buNone/>
            </a:pPr>
            <a:endParaRPr lang="fr-FR" sz="2800" cap="none" dirty="0"/>
          </a:p>
          <a:p>
            <a:pPr>
              <a:buFont typeface="Wingdings" pitchFamily="2" charset="2"/>
              <a:buChar char="q"/>
            </a:pPr>
            <a:r>
              <a:rPr lang="fr-FR" cap="none" dirty="0"/>
              <a:t> Les listes invitent à chercher l’idée, en lien avec le thème, qui rassemble les mots ;</a:t>
            </a:r>
          </a:p>
          <a:p>
            <a:pPr>
              <a:buFont typeface="Wingdings" pitchFamily="2" charset="2"/>
              <a:buChar char="q"/>
            </a:pPr>
            <a:r>
              <a:rPr lang="fr-FR" cap="none" dirty="0"/>
              <a:t> Chaque idée trouvée peut être reliée à la problématique officielle ou à une des problématiques repérées.</a:t>
            </a:r>
          </a:p>
          <a:p>
            <a:pPr>
              <a:buFont typeface="Wingdings" pitchFamily="2" charset="2"/>
              <a:buChar char="q"/>
            </a:pPr>
            <a:r>
              <a:rPr lang="fr-FR" cap="none" dirty="0"/>
              <a:t> Le corpus choisi compte un nombre de mots important et l’on peut vérifier ou affiner la connaissance et la maîtrise du sens de ces mots et expressions.</a:t>
            </a:r>
          </a:p>
          <a:p>
            <a:pPr>
              <a:buFont typeface="Wingdings" pitchFamily="2" charset="2"/>
              <a:buChar char="q"/>
            </a:pPr>
            <a:endParaRPr lang="fr-FR" cap="none" dirty="0"/>
          </a:p>
          <a:p>
            <a:pPr marL="0" indent="0">
              <a:buNone/>
            </a:pPr>
            <a:r>
              <a:rPr lang="fr-FR" u="sng" cap="none" dirty="0"/>
              <a:t>Note</a:t>
            </a:r>
            <a:r>
              <a:rPr lang="fr-FR" cap="none" dirty="0"/>
              <a:t> </a:t>
            </a:r>
          </a:p>
          <a:p>
            <a:pPr marL="0" indent="0">
              <a:buNone/>
            </a:pPr>
            <a:r>
              <a:rPr lang="fr-FR" cap="none" dirty="0"/>
              <a:t>Pour faciliter le suivi, j’ai numéroté les listes</a:t>
            </a:r>
          </a:p>
          <a:p>
            <a:pPr marL="0" indent="0">
              <a:buNone/>
            </a:pPr>
            <a:endParaRPr lang="fr-FR" sz="2800" cap="none" dirty="0"/>
          </a:p>
          <a:p>
            <a:pPr marL="0" indent="0" algn="just">
              <a:lnSpc>
                <a:spcPct val="150000"/>
              </a:lnSpc>
              <a:buNone/>
            </a:pPr>
            <a:endParaRPr lang="fr-FR" sz="2800" cap="none" dirty="0"/>
          </a:p>
        </p:txBody>
      </p:sp>
    </p:spTree>
    <p:extLst>
      <p:ext uri="{BB962C8B-B14F-4D97-AF65-F5344CB8AC3E}">
        <p14:creationId xmlns:p14="http://schemas.microsoft.com/office/powerpoint/2010/main" val="705619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les mots-clefs et les expressions</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85008" y="1045029"/>
            <a:ext cx="11459688" cy="5581402"/>
          </a:xfrm>
        </p:spPr>
        <p:txBody>
          <a:bodyPr>
            <a:normAutofit fontScale="92500" lnSpcReduction="10000"/>
          </a:bodyPr>
          <a:lstStyle/>
          <a:p>
            <a:pPr marL="0" lvl="0" indent="0">
              <a:lnSpc>
                <a:spcPct val="100000"/>
              </a:lnSpc>
              <a:buNone/>
            </a:pPr>
            <a:r>
              <a:rPr lang="fr-FR" sz="1800" u="sng" cap="none" dirty="0"/>
              <a:t>Les mots-clefs</a:t>
            </a:r>
          </a:p>
          <a:p>
            <a:pPr marL="342900" lvl="0" indent="-342900" algn="just">
              <a:lnSpc>
                <a:spcPct val="100000"/>
              </a:lnSpc>
              <a:buFont typeface="+mj-lt"/>
              <a:buAutoNum type="arabicPeriod"/>
            </a:pPr>
            <a:r>
              <a:rPr lang="fr-FR" sz="1800" cap="none" dirty="0"/>
              <a:t>Voyage, évasion, nomadisme, fuite, fugue, errance ;</a:t>
            </a:r>
          </a:p>
          <a:p>
            <a:pPr marL="342900" lvl="0" indent="-342900" algn="just">
              <a:lnSpc>
                <a:spcPct val="100000"/>
              </a:lnSpc>
              <a:buFont typeface="+mj-lt"/>
              <a:buAutoNum type="arabicPeriod"/>
            </a:pPr>
            <a:r>
              <a:rPr lang="fr-FR" sz="1800" cap="none" dirty="0"/>
              <a:t>Découvrir, comprendre, s'adapter, communiquer, survivre ;</a:t>
            </a:r>
          </a:p>
          <a:p>
            <a:pPr marL="342900" lvl="0" indent="-342900" algn="just">
              <a:lnSpc>
                <a:spcPct val="100000"/>
              </a:lnSpc>
              <a:buFont typeface="+mj-lt"/>
              <a:buAutoNum type="arabicPeriod"/>
            </a:pPr>
            <a:r>
              <a:rPr lang="fr-FR" sz="1800" cap="none" dirty="0"/>
              <a:t>Authenticité, us et coutumes, folklore ;</a:t>
            </a:r>
          </a:p>
          <a:p>
            <a:pPr marL="342900" lvl="0" indent="-342900" algn="just">
              <a:lnSpc>
                <a:spcPct val="100000"/>
              </a:lnSpc>
              <a:buFont typeface="+mj-lt"/>
              <a:buAutoNum type="arabicPeriod"/>
            </a:pPr>
            <a:r>
              <a:rPr lang="fr-FR" sz="1800" cap="none" dirty="0"/>
              <a:t>L'inconnu, l'étranger, l'exotisme, l'ailleurs ;</a:t>
            </a:r>
          </a:p>
          <a:p>
            <a:pPr marL="342900" lvl="0" indent="-342900" algn="just">
              <a:lnSpc>
                <a:spcPct val="100000"/>
              </a:lnSpc>
              <a:buFont typeface="+mj-lt"/>
              <a:buAutoNum type="arabicPeriod"/>
            </a:pPr>
            <a:r>
              <a:rPr lang="fr-FR" sz="1800" cap="none" dirty="0"/>
              <a:t>Voyage scolaire, séjour linguistique, voyage éclair, agence de voyage, voyagiste, tour opérateur, circuit touristique, voyage de noces, croisière, voyage au long cours, tourisme de masse, tourisme solidaire, tourisme culturel, </a:t>
            </a:r>
            <a:r>
              <a:rPr lang="fr-FR" sz="1800" cap="none" dirty="0" err="1"/>
              <a:t>woofing</a:t>
            </a:r>
            <a:r>
              <a:rPr lang="fr-FR" sz="1800" cap="none" dirty="0"/>
              <a:t> ;</a:t>
            </a:r>
          </a:p>
          <a:p>
            <a:pPr marL="342900" lvl="0" indent="-342900" algn="just">
              <a:lnSpc>
                <a:spcPct val="100000"/>
              </a:lnSpc>
              <a:buFont typeface="+mj-lt"/>
              <a:buAutoNum type="arabicPeriod"/>
            </a:pPr>
            <a:r>
              <a:rPr lang="fr-FR" sz="1800" cap="none" dirty="0"/>
              <a:t>Auto-stop, covoiturage, compagnies </a:t>
            </a:r>
            <a:r>
              <a:rPr lang="fr-FR" sz="1800" cap="none" dirty="0" err="1"/>
              <a:t>low</a:t>
            </a:r>
            <a:r>
              <a:rPr lang="fr-FR" sz="1800" cap="none" dirty="0"/>
              <a:t> </a:t>
            </a:r>
            <a:r>
              <a:rPr lang="fr-FR" sz="1800" cap="none" dirty="0" err="1"/>
              <a:t>cost</a:t>
            </a:r>
            <a:r>
              <a:rPr lang="fr-FR" sz="1800" cap="none" dirty="0"/>
              <a:t>, port, paquebot, gare, train de nuit, orient-express, transsibérien, aéroport ;</a:t>
            </a:r>
          </a:p>
          <a:p>
            <a:pPr marL="342900" lvl="0" indent="-342900" algn="just">
              <a:lnSpc>
                <a:spcPct val="100000"/>
              </a:lnSpc>
              <a:buFont typeface="+mj-lt"/>
              <a:buAutoNum type="arabicPeriod"/>
            </a:pPr>
            <a:r>
              <a:rPr lang="fr-FR" sz="1800" cap="none" dirty="0"/>
              <a:t>Selfie, carte postale, carnet de voyage, journal de bord (log book), récit de voyage, géographie, ethnographie ;</a:t>
            </a:r>
          </a:p>
          <a:p>
            <a:pPr marL="342900" lvl="0" indent="-342900" algn="just">
              <a:lnSpc>
                <a:spcPct val="100000"/>
              </a:lnSpc>
              <a:buFont typeface="+mj-lt"/>
              <a:buAutoNum type="arabicPeriod"/>
            </a:pPr>
            <a:r>
              <a:rPr lang="fr-FR" sz="1800" cap="none" dirty="0"/>
              <a:t>Quête de soi, voyage initiatique, pérégrin, pèlerin, pèlerinage, aventure, périple, tribulations, pérégrinations, odyssée, expédition, exploration, tour du monde, circumnavigation, voyage d'étude, voyage scientifique, grandes découvertes, conquête spatiale.</a:t>
            </a:r>
          </a:p>
          <a:p>
            <a:pPr marL="0" lvl="0" indent="0" algn="just">
              <a:lnSpc>
                <a:spcPct val="100000"/>
              </a:lnSpc>
              <a:buNone/>
            </a:pPr>
            <a:r>
              <a:rPr lang="fr-FR" sz="1800" u="sng" cap="none" dirty="0"/>
              <a:t>Les expressions</a:t>
            </a:r>
          </a:p>
          <a:p>
            <a:pPr marL="0" indent="0" algn="just">
              <a:buNone/>
            </a:pPr>
            <a:r>
              <a:rPr lang="fr-FR" sz="1800" cap="none" dirty="0"/>
              <a:t>Larguer les amarres, faire ses bagages, bon vent !, bon voyage !, les voyages forment la jeunesse, mérite le déplacement, vaut le détour, poser ses valises, souvenirs de voyage, retour aux sources, retour au bercail, retrouver ses pénates, faire son dernier voyage</a:t>
            </a:r>
          </a:p>
          <a:p>
            <a:pPr marL="0" indent="0">
              <a:buNone/>
            </a:pPr>
            <a:endParaRPr lang="fr-FR" sz="2800" cap="none" dirty="0"/>
          </a:p>
          <a:p>
            <a:pPr marL="0" indent="0" algn="just">
              <a:lnSpc>
                <a:spcPct val="150000"/>
              </a:lnSpc>
              <a:buNone/>
            </a:pPr>
            <a:endParaRPr lang="fr-FR" sz="2800" cap="none" dirty="0"/>
          </a:p>
        </p:txBody>
      </p:sp>
    </p:spTree>
    <p:extLst>
      <p:ext uri="{BB962C8B-B14F-4D97-AF65-F5344CB8AC3E}">
        <p14:creationId xmlns:p14="http://schemas.microsoft.com/office/powerpoint/2010/main" val="2286510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Remarques sur les listes de mots et d’expression 2022</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85008" y="1045029"/>
            <a:ext cx="11459688" cy="5581402"/>
          </a:xfrm>
        </p:spPr>
        <p:txBody>
          <a:bodyPr>
            <a:normAutofit/>
          </a:bodyPr>
          <a:lstStyle/>
          <a:p>
            <a:pPr marL="0" indent="0">
              <a:buNone/>
            </a:pPr>
            <a:endParaRPr lang="fr-FR" sz="2800" cap="none" dirty="0"/>
          </a:p>
          <a:p>
            <a:r>
              <a:rPr lang="fr-FR" b="1" cap="none" dirty="0"/>
              <a:t>Plus de mots </a:t>
            </a:r>
            <a:r>
              <a:rPr lang="fr-FR" cap="none" dirty="0"/>
              <a:t>et d’expressions que d’habitude &gt; champ lexical plus riche</a:t>
            </a:r>
          </a:p>
          <a:p>
            <a:r>
              <a:rPr lang="fr-FR" b="1" cap="none" dirty="0"/>
              <a:t>Plus de listes </a:t>
            </a:r>
            <a:r>
              <a:rPr lang="fr-FR" cap="none" dirty="0"/>
              <a:t>que d’habitude &gt; plus d’entrées (8) </a:t>
            </a:r>
          </a:p>
          <a:p>
            <a:r>
              <a:rPr lang="fr-FR" b="1" cap="none" dirty="0"/>
              <a:t>Découpage plus inégal </a:t>
            </a:r>
            <a:r>
              <a:rPr lang="fr-FR" cap="none" dirty="0"/>
              <a:t>qu’à l’accoutumée (3-4 mots / 18) </a:t>
            </a:r>
          </a:p>
          <a:p>
            <a:r>
              <a:rPr lang="fr-FR" cap="none" dirty="0"/>
              <a:t>Une </a:t>
            </a:r>
            <a:r>
              <a:rPr lang="fr-FR" b="1" cap="none" dirty="0"/>
              <a:t>organisation interne </a:t>
            </a:r>
            <a:r>
              <a:rPr lang="fr-FR" cap="none" dirty="0"/>
              <a:t>des listes et des expressions qui facilitent les rapprochements</a:t>
            </a:r>
          </a:p>
          <a:p>
            <a:r>
              <a:rPr lang="fr-FR" cap="none" dirty="0"/>
              <a:t>Des </a:t>
            </a:r>
            <a:r>
              <a:rPr lang="fr-FR" b="1" cap="none" dirty="0"/>
              <a:t>anglicismes</a:t>
            </a:r>
            <a:r>
              <a:rPr lang="fr-FR" cap="none" dirty="0"/>
              <a:t> techniques (</a:t>
            </a:r>
            <a:r>
              <a:rPr lang="fr-FR" i="1" cap="none" dirty="0" err="1"/>
              <a:t>woofing</a:t>
            </a:r>
            <a:r>
              <a:rPr lang="fr-FR" i="1" cap="none" dirty="0"/>
              <a:t>, log book</a:t>
            </a:r>
            <a:r>
              <a:rPr lang="fr-FR" cap="none" dirty="0"/>
              <a:t>) ou plus courants </a:t>
            </a:r>
            <a:r>
              <a:rPr lang="fr-FR" i="1" cap="none" dirty="0" err="1"/>
              <a:t>low</a:t>
            </a:r>
            <a:r>
              <a:rPr lang="fr-FR" i="1" cap="none" dirty="0"/>
              <a:t> </a:t>
            </a:r>
            <a:r>
              <a:rPr lang="fr-FR" i="1" cap="none" dirty="0" err="1"/>
              <a:t>cost</a:t>
            </a:r>
            <a:r>
              <a:rPr lang="fr-FR" i="1" cap="none" dirty="0"/>
              <a:t>, selfie</a:t>
            </a:r>
          </a:p>
          <a:p>
            <a:r>
              <a:rPr lang="fr-FR" cap="none" dirty="0"/>
              <a:t>Quelques </a:t>
            </a:r>
            <a:r>
              <a:rPr lang="fr-FR" b="1" cap="none" dirty="0"/>
              <a:t>termes rares ou spécialisés</a:t>
            </a:r>
            <a:r>
              <a:rPr lang="fr-FR" cap="none" dirty="0"/>
              <a:t> qui nécessiteront probablement un éclaircissement avec les étudiants : </a:t>
            </a:r>
            <a:r>
              <a:rPr lang="fr-FR" i="1" cap="none" dirty="0"/>
              <a:t>voyagiste, </a:t>
            </a:r>
            <a:r>
              <a:rPr lang="fr-FR" i="1" cap="none" dirty="0" err="1"/>
              <a:t>woofing</a:t>
            </a:r>
            <a:r>
              <a:rPr lang="fr-FR" i="1" cap="none" dirty="0"/>
              <a:t>, ethnographie, pérégrins, tribulations... </a:t>
            </a:r>
          </a:p>
          <a:p>
            <a:r>
              <a:rPr lang="fr-FR" cap="none" dirty="0"/>
              <a:t>Des </a:t>
            </a:r>
            <a:r>
              <a:rPr lang="fr-FR" b="1" cap="none" dirty="0"/>
              <a:t>références culturelles </a:t>
            </a:r>
            <a:r>
              <a:rPr lang="fr-FR" cap="none" dirty="0"/>
              <a:t>à éclairer : </a:t>
            </a:r>
            <a:r>
              <a:rPr lang="fr-FR" i="1" cap="none" dirty="0"/>
              <a:t>Orient-Express, Transsibérien</a:t>
            </a:r>
          </a:p>
          <a:p>
            <a:pPr>
              <a:buFont typeface="Wingdings" pitchFamily="2" charset="2"/>
              <a:buChar char="q"/>
            </a:pPr>
            <a:endParaRPr lang="fr-FR" cap="none" dirty="0"/>
          </a:p>
          <a:p>
            <a:pPr marL="0" indent="0">
              <a:buNone/>
            </a:pPr>
            <a:endParaRPr lang="fr-FR" sz="2800" cap="none" dirty="0"/>
          </a:p>
          <a:p>
            <a:pPr marL="0" indent="0" algn="just">
              <a:lnSpc>
                <a:spcPct val="150000"/>
              </a:lnSpc>
              <a:buNone/>
            </a:pPr>
            <a:endParaRPr lang="fr-FR" sz="2800" cap="none" dirty="0"/>
          </a:p>
        </p:txBody>
      </p:sp>
    </p:spTree>
    <p:extLst>
      <p:ext uri="{BB962C8B-B14F-4D97-AF65-F5344CB8AC3E}">
        <p14:creationId xmlns:p14="http://schemas.microsoft.com/office/powerpoint/2010/main" val="3254584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Comment procéder  ? </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85008" y="1045029"/>
            <a:ext cx="11459688" cy="5118266"/>
          </a:xfrm>
        </p:spPr>
        <p:txBody>
          <a:bodyPr>
            <a:normAutofit/>
          </a:bodyPr>
          <a:lstStyle/>
          <a:p>
            <a:pPr marL="0" indent="0">
              <a:buNone/>
            </a:pPr>
            <a:endParaRPr lang="fr-FR" sz="2800" cap="none" dirty="0"/>
          </a:p>
          <a:p>
            <a:pPr marL="0" indent="0" algn="just">
              <a:lnSpc>
                <a:spcPct val="150000"/>
              </a:lnSpc>
              <a:buNone/>
            </a:pPr>
            <a:r>
              <a:rPr lang="fr-FR" sz="2800" u="sng" cap="none" dirty="0"/>
              <a:t>Propositions</a:t>
            </a:r>
            <a:endParaRPr lang="fr-FR" sz="2800" cap="none" dirty="0"/>
          </a:p>
          <a:p>
            <a:pPr algn="just">
              <a:lnSpc>
                <a:spcPct val="150000"/>
              </a:lnSpc>
              <a:buFont typeface="Wingdings" pitchFamily="2" charset="2"/>
              <a:buChar char="v"/>
            </a:pPr>
            <a:r>
              <a:rPr lang="fr-FR" sz="2800" cap="none" dirty="0"/>
              <a:t> Travail préparatoire d’éclaircissement à travers un questionnaire et une série d’éclaircissements lexicaux ou culturels.</a:t>
            </a:r>
          </a:p>
          <a:p>
            <a:pPr algn="just">
              <a:lnSpc>
                <a:spcPct val="150000"/>
              </a:lnSpc>
              <a:buFont typeface="Wingdings" pitchFamily="2" charset="2"/>
              <a:buChar char="v"/>
            </a:pPr>
            <a:r>
              <a:rPr lang="fr-FR" sz="2800" cap="none" dirty="0"/>
              <a:t> Recherche du lien pour chaque liste</a:t>
            </a:r>
          </a:p>
          <a:p>
            <a:pPr algn="just">
              <a:lnSpc>
                <a:spcPct val="150000"/>
              </a:lnSpc>
              <a:buFont typeface="Wingdings" pitchFamily="2" charset="2"/>
              <a:buChar char="v"/>
            </a:pPr>
            <a:r>
              <a:rPr lang="fr-FR" sz="2800" cap="none" dirty="0"/>
              <a:t> Découpage des activités sur plusieurs cours</a:t>
            </a:r>
          </a:p>
        </p:txBody>
      </p:sp>
    </p:spTree>
    <p:extLst>
      <p:ext uri="{BB962C8B-B14F-4D97-AF65-F5344CB8AC3E}">
        <p14:creationId xmlns:p14="http://schemas.microsoft.com/office/powerpoint/2010/main" val="3325352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Comment procéder  ? (1)</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85008" y="1045029"/>
            <a:ext cx="11459688" cy="5118266"/>
          </a:xfrm>
        </p:spPr>
        <p:txBody>
          <a:bodyPr>
            <a:normAutofit/>
          </a:bodyPr>
          <a:lstStyle/>
          <a:p>
            <a:pPr marL="0" indent="0">
              <a:buNone/>
            </a:pPr>
            <a:endParaRPr lang="fr-FR" sz="2800" cap="none" dirty="0"/>
          </a:p>
          <a:p>
            <a:pPr marL="0" indent="0">
              <a:buNone/>
            </a:pPr>
            <a:r>
              <a:rPr lang="fr-FR" b="1" dirty="0"/>
              <a:t>Liste 1 : </a:t>
            </a:r>
            <a:r>
              <a:rPr lang="fr-FR" b="1" cap="none" dirty="0"/>
              <a:t>voyage, évasion, nomadisme, fuite, fugue, errance</a:t>
            </a:r>
            <a:endParaRPr lang="fr-FR" cap="none" dirty="0"/>
          </a:p>
          <a:p>
            <a:pPr marL="457200" indent="-457200">
              <a:buFont typeface="+mj-lt"/>
              <a:buAutoNum type="arabicPeriod"/>
            </a:pPr>
            <a:r>
              <a:rPr lang="fr-FR" cap="none" dirty="0"/>
              <a:t>Les groupes humains qui se déplacent continuellement pratique le « nomadisme ». Ces nomades pour cette raison sont aussi appelés les gens ..... ...............................</a:t>
            </a:r>
          </a:p>
          <a:p>
            <a:pPr marL="457200" indent="-457200">
              <a:buFont typeface="+mj-lt"/>
              <a:buAutoNum type="arabicPeriod"/>
            </a:pPr>
            <a:r>
              <a:rPr lang="fr-FR" cap="none" dirty="0"/>
              <a:t>Le mot « évasion » peut avoir un sens proche de deux mots présents dans la liste 1. Lesquels ? </a:t>
            </a:r>
          </a:p>
          <a:p>
            <a:pPr marL="457200" indent="-457200">
              <a:buFont typeface="+mj-lt"/>
              <a:buAutoNum type="arabicPeriod"/>
            </a:pPr>
            <a:r>
              <a:rPr lang="fr-FR" cap="none" dirty="0"/>
              <a:t>« Evasion », comme le verbe « s’évader », peut avoir un autre sens plus figuré. Lequel ?</a:t>
            </a:r>
          </a:p>
          <a:p>
            <a:pPr marL="457200" indent="-457200">
              <a:buFont typeface="+mj-lt"/>
              <a:buAutoNum type="arabicPeriod"/>
            </a:pPr>
            <a:r>
              <a:rPr lang="fr-FR" cap="none" dirty="0"/>
              <a:t>Le mot « errance » peut être rapproché du mot « voyage ». Quel sens particulier porte-t-il toutefois, qui le rapproche des mots « évasion », « fugue », « fuite », et le distingue d’autres genres de « voyage » ? </a:t>
            </a:r>
          </a:p>
          <a:p>
            <a:pPr marL="457200" indent="-457200">
              <a:buFont typeface="+mj-lt"/>
              <a:buAutoNum type="arabicPeriod"/>
            </a:pPr>
            <a:r>
              <a:rPr lang="fr-FR" cap="none" dirty="0"/>
              <a:t>Au final, quelle idée sur le voyage peut relier les mots de cette liste 1 ?</a:t>
            </a:r>
          </a:p>
          <a:p>
            <a:pPr marL="0" indent="0">
              <a:buNone/>
            </a:pPr>
            <a:endParaRPr lang="fr-FR" sz="2800" cap="none" dirty="0"/>
          </a:p>
        </p:txBody>
      </p:sp>
    </p:spTree>
    <p:extLst>
      <p:ext uri="{BB962C8B-B14F-4D97-AF65-F5344CB8AC3E}">
        <p14:creationId xmlns:p14="http://schemas.microsoft.com/office/powerpoint/2010/main" val="3078557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F8218-A961-3640-AC15-AECD1EEC3E26}"/>
              </a:ext>
            </a:extLst>
          </p:cNvPr>
          <p:cNvSpPr>
            <a:spLocks noGrp="1"/>
          </p:cNvSpPr>
          <p:nvPr>
            <p:ph type="title"/>
          </p:nvPr>
        </p:nvSpPr>
        <p:spPr>
          <a:xfrm>
            <a:off x="913774" y="820397"/>
            <a:ext cx="10364451" cy="509639"/>
          </a:xfrm>
        </p:spPr>
        <p:txBody>
          <a:bodyPr>
            <a:normAutofit fontScale="90000"/>
          </a:bodyPr>
          <a:lstStyle/>
          <a:p>
            <a:r>
              <a:rPr lang="fr-FR" dirty="0">
                <a:solidFill>
                  <a:srgbClr val="FF0000"/>
                </a:solidFill>
              </a:rPr>
              <a:t>Comment procéder  ? (1</a:t>
            </a:r>
            <a:r>
              <a:rPr lang="fr-FR" cap="none" dirty="0">
                <a:solidFill>
                  <a:srgbClr val="FF0000"/>
                </a:solidFill>
              </a:rPr>
              <a:t>bis</a:t>
            </a:r>
            <a:r>
              <a:rPr lang="fr-FR" dirty="0">
                <a:solidFill>
                  <a:srgbClr val="FF0000"/>
                </a:solidFill>
              </a:rPr>
              <a:t>)</a:t>
            </a:r>
            <a:br>
              <a:rPr lang="fr-FR" dirty="0"/>
            </a:br>
            <a:endParaRPr lang="fr-FR" dirty="0"/>
          </a:p>
        </p:txBody>
      </p:sp>
      <p:sp>
        <p:nvSpPr>
          <p:cNvPr id="3" name="Espace réservé du contenu 2">
            <a:extLst>
              <a:ext uri="{FF2B5EF4-FFF2-40B4-BE49-F238E27FC236}">
                <a16:creationId xmlns:a16="http://schemas.microsoft.com/office/drawing/2014/main" id="{D1DDFACF-0887-3640-ACD9-312F5DE0A8A2}"/>
              </a:ext>
            </a:extLst>
          </p:cNvPr>
          <p:cNvSpPr>
            <a:spLocks noGrp="1"/>
          </p:cNvSpPr>
          <p:nvPr>
            <p:ph sz="quarter" idx="13"/>
          </p:nvPr>
        </p:nvSpPr>
        <p:spPr>
          <a:xfrm>
            <a:off x="285008" y="1045029"/>
            <a:ext cx="11459688" cy="5666014"/>
          </a:xfrm>
        </p:spPr>
        <p:txBody>
          <a:bodyPr>
            <a:normAutofit fontScale="92500" lnSpcReduction="10000"/>
          </a:bodyPr>
          <a:lstStyle/>
          <a:p>
            <a:pPr marL="0" indent="0">
              <a:buNone/>
            </a:pPr>
            <a:endParaRPr lang="fr-FR" sz="2800" cap="none" dirty="0"/>
          </a:p>
          <a:p>
            <a:pPr marL="0" indent="0">
              <a:buNone/>
            </a:pPr>
            <a:r>
              <a:rPr lang="fr-FR" b="1" dirty="0"/>
              <a:t>Liste 1 : </a:t>
            </a:r>
            <a:r>
              <a:rPr lang="fr-FR" b="1" cap="none" dirty="0"/>
              <a:t>voyage, évasion, nomadisme, fuite, fugue, errance</a:t>
            </a:r>
            <a:endParaRPr lang="fr-FR" cap="none" dirty="0"/>
          </a:p>
          <a:p>
            <a:pPr marL="457200" indent="-457200">
              <a:buFont typeface="+mj-lt"/>
              <a:buAutoNum type="arabicPeriod"/>
            </a:pPr>
            <a:r>
              <a:rPr lang="fr-FR" cap="none" dirty="0"/>
              <a:t>Les groupes humains qui se déplacent continuellement pratique le « nomadisme ». Ces nomades pour cette raison sont aussi appelés les </a:t>
            </a:r>
            <a:r>
              <a:rPr lang="fr-FR" cap="none" dirty="0">
                <a:solidFill>
                  <a:srgbClr val="00B050"/>
                </a:solidFill>
              </a:rPr>
              <a:t>gens du voyage.</a:t>
            </a:r>
          </a:p>
          <a:p>
            <a:pPr marL="457200" indent="-457200">
              <a:buFont typeface="+mj-lt"/>
              <a:buAutoNum type="arabicPeriod"/>
            </a:pPr>
            <a:r>
              <a:rPr lang="fr-FR" cap="none" dirty="0"/>
              <a:t>Le mot « évasion » peut avoir un sens proche de deux mots présents dans la liste 1. Lesquels ?  </a:t>
            </a:r>
            <a:r>
              <a:rPr lang="fr-FR" cap="none" dirty="0">
                <a:solidFill>
                  <a:srgbClr val="00B050"/>
                </a:solidFill>
              </a:rPr>
              <a:t>Fuite, fugue.</a:t>
            </a:r>
          </a:p>
          <a:p>
            <a:pPr marL="457200" indent="-457200">
              <a:buFont typeface="+mj-lt"/>
              <a:buAutoNum type="arabicPeriod"/>
            </a:pPr>
            <a:r>
              <a:rPr lang="fr-FR" cap="none" dirty="0"/>
              <a:t>« Evasion », comme le verbe « s’évader », peut avoir un autre sens plus figuré. Lequel ? </a:t>
            </a:r>
            <a:r>
              <a:rPr lang="fr-FR" cap="none" dirty="0">
                <a:solidFill>
                  <a:srgbClr val="00B050"/>
                </a:solidFill>
              </a:rPr>
              <a:t>Échapper à une contrainte, à la monotonie, aux fatigues de la vie quotidienne par l’imaginaire, la rêverie, la fiction...</a:t>
            </a:r>
          </a:p>
          <a:p>
            <a:pPr marL="457200" indent="-457200">
              <a:buFont typeface="+mj-lt"/>
              <a:buAutoNum type="arabicPeriod"/>
            </a:pPr>
            <a:r>
              <a:rPr lang="fr-FR" cap="none" dirty="0"/>
              <a:t>Le mot « errance » peut être rapproché du mot « voyage ». Quel sens particulier porte-t-il toutefois, qui le rapproche des mots « évasion », « fugue », « fuite », et le distingue d’autres genres de « voyage » ? </a:t>
            </a:r>
          </a:p>
          <a:p>
            <a:pPr marL="0" indent="0">
              <a:buNone/>
            </a:pPr>
            <a:r>
              <a:rPr lang="fr-FR" cap="none" dirty="0">
                <a:solidFill>
                  <a:srgbClr val="00B050"/>
                </a:solidFill>
              </a:rPr>
              <a:t>	Action d’errer çà et là &gt; sans but # voyages organisés, circuits</a:t>
            </a:r>
          </a:p>
          <a:p>
            <a:pPr marL="457200" indent="-457200">
              <a:buFont typeface="+mj-lt"/>
              <a:buAutoNum type="arabicPeriod"/>
            </a:pPr>
            <a:r>
              <a:rPr lang="fr-FR" cap="none" dirty="0"/>
              <a:t>Au final, quelle idée sur le voyage peut relier les mots de cette liste 1 ?</a:t>
            </a:r>
          </a:p>
          <a:p>
            <a:pPr marL="0" indent="0">
              <a:buNone/>
            </a:pPr>
            <a:r>
              <a:rPr lang="fr-FR" cap="none" dirty="0">
                <a:solidFill>
                  <a:srgbClr val="00B050"/>
                </a:solidFill>
              </a:rPr>
              <a:t>- Voyage peu ou pas organisé, parfois sans but précis [comment ?]</a:t>
            </a:r>
          </a:p>
          <a:p>
            <a:pPr marL="0" indent="0">
              <a:buNone/>
            </a:pPr>
            <a:r>
              <a:rPr lang="fr-FR" cap="none" dirty="0">
                <a:solidFill>
                  <a:srgbClr val="00B050"/>
                </a:solidFill>
              </a:rPr>
              <a:t>- Voyager pour ne pas rester dans un lieu, le quitter ou le fuir [Pourquoi ?]</a:t>
            </a:r>
          </a:p>
          <a:p>
            <a:pPr marL="457200" indent="-457200">
              <a:buFont typeface="+mj-lt"/>
              <a:buAutoNum type="arabicPeriod"/>
            </a:pPr>
            <a:endParaRPr lang="fr-FR" cap="none" dirty="0"/>
          </a:p>
          <a:p>
            <a:pPr marL="0" indent="0">
              <a:buNone/>
            </a:pPr>
            <a:endParaRPr lang="fr-FR" sz="2800" cap="none" dirty="0"/>
          </a:p>
        </p:txBody>
      </p:sp>
    </p:spTree>
    <p:extLst>
      <p:ext uri="{BB962C8B-B14F-4D97-AF65-F5344CB8AC3E}">
        <p14:creationId xmlns:p14="http://schemas.microsoft.com/office/powerpoint/2010/main" val="4050230554"/>
      </p:ext>
    </p:extLst>
  </p:cSld>
  <p:clrMapOvr>
    <a:masterClrMapping/>
  </p:clrMapOvr>
</p:sld>
</file>

<file path=ppt/theme/theme1.xml><?xml version="1.0" encoding="utf-8"?>
<a:theme xmlns:a="http://schemas.openxmlformats.org/drawingml/2006/main" name="Ronds dans l’eau">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Ronds dans l’eau</Template>
  <TotalTime>579</TotalTime>
  <Words>5006</Words>
  <Application>Microsoft Macintosh PowerPoint</Application>
  <PresentationFormat>Grand écran</PresentationFormat>
  <Paragraphs>274</Paragraphs>
  <Slides>28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28</vt:i4>
      </vt:variant>
    </vt:vector>
  </HeadingPairs>
  <TitlesOfParts>
    <vt:vector size="33" baseType="lpstr">
      <vt:lpstr>Arial</vt:lpstr>
      <vt:lpstr>Times New Roman</vt:lpstr>
      <vt:lpstr>Tw Cen MT</vt:lpstr>
      <vt:lpstr>Wingdings</vt:lpstr>
      <vt:lpstr>Ronds dans l’eau</vt:lpstr>
      <vt:lpstr>Invitation au voyage 2022-2024</vt:lpstr>
      <vt:lpstr>Pourquoi utiliser les mots-clefs et les expressions fournis par le programme ? </vt:lpstr>
      <vt:lpstr>les mots-clefs et les expressions </vt:lpstr>
      <vt:lpstr>Remarques Générales </vt:lpstr>
      <vt:lpstr>les mots-clefs et les expressions </vt:lpstr>
      <vt:lpstr>Remarques sur les listes de mots et d’expression 2022 </vt:lpstr>
      <vt:lpstr>Comment procéder  ?  </vt:lpstr>
      <vt:lpstr>Comment procéder  ? (1) </vt:lpstr>
      <vt:lpstr>Comment procéder  ? (1bis) </vt:lpstr>
      <vt:lpstr>Comment procéder  ? (2) </vt:lpstr>
      <vt:lpstr>Comment procéder  ? (3) </vt:lpstr>
      <vt:lpstr>Comment procéder  ? (4) </vt:lpstr>
      <vt:lpstr>Comment procéder  ? (4bis) </vt:lpstr>
      <vt:lpstr>Comment procéder  ? (5) </vt:lpstr>
      <vt:lpstr>Comment procéder  ? (5bis) </vt:lpstr>
      <vt:lpstr>Comment procéder  ? (5ter) </vt:lpstr>
      <vt:lpstr>Comment procéder  ? (5quater) </vt:lpstr>
      <vt:lpstr>Comment procéder  ? (5quinquies ) </vt:lpstr>
      <vt:lpstr>Comment procéder  ? (5sexies ) </vt:lpstr>
      <vt:lpstr>Comment procéder  ? (5septies) </vt:lpstr>
      <vt:lpstr>Comment procéder  ? (6) </vt:lpstr>
      <vt:lpstr>Comment procéder  ? (6bis) </vt:lpstr>
      <vt:lpstr>Comment procéder  ? (6ter) </vt:lpstr>
      <vt:lpstr>Comment procéder  ? (7) </vt:lpstr>
      <vt:lpstr>Comment procéder  ? (8) </vt:lpstr>
      <vt:lpstr>Comment procéder  ? (9) </vt:lpstr>
      <vt:lpstr>Comment procéder  ? (9bis) </vt:lpstr>
      <vt:lpstr>Comment procéder  ? (9ter)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Invitation au voyage 2022-2024</dc:title>
  <dc:creator>Cyril Gainaux</dc:creator>
  <cp:lastModifiedBy>alice quille</cp:lastModifiedBy>
  <cp:revision>30</cp:revision>
  <dcterms:created xsi:type="dcterms:W3CDTF">2022-11-04T13:44:29Z</dcterms:created>
  <dcterms:modified xsi:type="dcterms:W3CDTF">2022-12-09T09:49:17Z</dcterms:modified>
</cp:coreProperties>
</file>