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9144000" cy="6858000" type="screen4x3"/>
  <p:notesSz cx="6858000"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94534EDB-A00F-42AC-B410-88EC498B785C}" type="datetimeFigureOut">
              <a:rPr lang="fr-FR" smtClean="0"/>
              <a:t>11/02/2016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0B96869-49E7-42A2-B373-FCF1E6FDFE2D}" type="slidenum">
              <a:rPr lang="fr-FR" smtClean="0"/>
              <a:t>‹N°›</a:t>
            </a:fld>
            <a:endParaRPr lang="fr-FR"/>
          </a:p>
        </p:txBody>
      </p:sp>
    </p:spTree>
    <p:extLst>
      <p:ext uri="{BB962C8B-B14F-4D97-AF65-F5344CB8AC3E}">
        <p14:creationId xmlns:p14="http://schemas.microsoft.com/office/powerpoint/2010/main" val="1102583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4534EDB-A00F-42AC-B410-88EC498B785C}" type="datetimeFigureOut">
              <a:rPr lang="fr-FR" smtClean="0"/>
              <a:t>11/02/2016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0B96869-49E7-42A2-B373-FCF1E6FDFE2D}" type="slidenum">
              <a:rPr lang="fr-FR" smtClean="0"/>
              <a:t>‹N°›</a:t>
            </a:fld>
            <a:endParaRPr lang="fr-FR"/>
          </a:p>
        </p:txBody>
      </p:sp>
    </p:spTree>
    <p:extLst>
      <p:ext uri="{BB962C8B-B14F-4D97-AF65-F5344CB8AC3E}">
        <p14:creationId xmlns:p14="http://schemas.microsoft.com/office/powerpoint/2010/main" val="1684951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4534EDB-A00F-42AC-B410-88EC498B785C}" type="datetimeFigureOut">
              <a:rPr lang="fr-FR" smtClean="0"/>
              <a:t>11/02/2016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0B96869-49E7-42A2-B373-FCF1E6FDFE2D}" type="slidenum">
              <a:rPr lang="fr-FR" smtClean="0"/>
              <a:t>‹N°›</a:t>
            </a:fld>
            <a:endParaRPr lang="fr-FR"/>
          </a:p>
        </p:txBody>
      </p:sp>
    </p:spTree>
    <p:extLst>
      <p:ext uri="{BB962C8B-B14F-4D97-AF65-F5344CB8AC3E}">
        <p14:creationId xmlns:p14="http://schemas.microsoft.com/office/powerpoint/2010/main" val="1655780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4534EDB-A00F-42AC-B410-88EC498B785C}" type="datetimeFigureOut">
              <a:rPr lang="fr-FR" smtClean="0"/>
              <a:t>11/02/2016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0B96869-49E7-42A2-B373-FCF1E6FDFE2D}" type="slidenum">
              <a:rPr lang="fr-FR" smtClean="0"/>
              <a:t>‹N°›</a:t>
            </a:fld>
            <a:endParaRPr lang="fr-FR"/>
          </a:p>
        </p:txBody>
      </p:sp>
    </p:spTree>
    <p:extLst>
      <p:ext uri="{BB962C8B-B14F-4D97-AF65-F5344CB8AC3E}">
        <p14:creationId xmlns:p14="http://schemas.microsoft.com/office/powerpoint/2010/main" val="3138429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94534EDB-A00F-42AC-B410-88EC498B785C}" type="datetimeFigureOut">
              <a:rPr lang="fr-FR" smtClean="0"/>
              <a:t>11/02/2016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0B96869-49E7-42A2-B373-FCF1E6FDFE2D}" type="slidenum">
              <a:rPr lang="fr-FR" smtClean="0"/>
              <a:t>‹N°›</a:t>
            </a:fld>
            <a:endParaRPr lang="fr-FR"/>
          </a:p>
        </p:txBody>
      </p:sp>
    </p:spTree>
    <p:extLst>
      <p:ext uri="{BB962C8B-B14F-4D97-AF65-F5344CB8AC3E}">
        <p14:creationId xmlns:p14="http://schemas.microsoft.com/office/powerpoint/2010/main" val="3551207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4534EDB-A00F-42AC-B410-88EC498B785C}" type="datetimeFigureOut">
              <a:rPr lang="fr-FR" smtClean="0"/>
              <a:t>11/02/2016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0B96869-49E7-42A2-B373-FCF1E6FDFE2D}" type="slidenum">
              <a:rPr lang="fr-FR" smtClean="0"/>
              <a:t>‹N°›</a:t>
            </a:fld>
            <a:endParaRPr lang="fr-FR"/>
          </a:p>
        </p:txBody>
      </p:sp>
    </p:spTree>
    <p:extLst>
      <p:ext uri="{BB962C8B-B14F-4D97-AF65-F5344CB8AC3E}">
        <p14:creationId xmlns:p14="http://schemas.microsoft.com/office/powerpoint/2010/main" val="2586147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4534EDB-A00F-42AC-B410-88EC498B785C}" type="datetimeFigureOut">
              <a:rPr lang="fr-FR" smtClean="0"/>
              <a:t>11/02/2016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0B96869-49E7-42A2-B373-FCF1E6FDFE2D}" type="slidenum">
              <a:rPr lang="fr-FR" smtClean="0"/>
              <a:t>‹N°›</a:t>
            </a:fld>
            <a:endParaRPr lang="fr-FR"/>
          </a:p>
        </p:txBody>
      </p:sp>
    </p:spTree>
    <p:extLst>
      <p:ext uri="{BB962C8B-B14F-4D97-AF65-F5344CB8AC3E}">
        <p14:creationId xmlns:p14="http://schemas.microsoft.com/office/powerpoint/2010/main" val="3527098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94534EDB-A00F-42AC-B410-88EC498B785C}" type="datetimeFigureOut">
              <a:rPr lang="fr-FR" smtClean="0"/>
              <a:t>11/02/2016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0B96869-49E7-42A2-B373-FCF1E6FDFE2D}" type="slidenum">
              <a:rPr lang="fr-FR" smtClean="0"/>
              <a:t>‹N°›</a:t>
            </a:fld>
            <a:endParaRPr lang="fr-FR"/>
          </a:p>
        </p:txBody>
      </p:sp>
    </p:spTree>
    <p:extLst>
      <p:ext uri="{BB962C8B-B14F-4D97-AF65-F5344CB8AC3E}">
        <p14:creationId xmlns:p14="http://schemas.microsoft.com/office/powerpoint/2010/main" val="4159122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4534EDB-A00F-42AC-B410-88EC498B785C}" type="datetimeFigureOut">
              <a:rPr lang="fr-FR" smtClean="0"/>
              <a:t>11/02/2016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0B96869-49E7-42A2-B373-FCF1E6FDFE2D}" type="slidenum">
              <a:rPr lang="fr-FR" smtClean="0"/>
              <a:t>‹N°›</a:t>
            </a:fld>
            <a:endParaRPr lang="fr-FR"/>
          </a:p>
        </p:txBody>
      </p:sp>
    </p:spTree>
    <p:extLst>
      <p:ext uri="{BB962C8B-B14F-4D97-AF65-F5344CB8AC3E}">
        <p14:creationId xmlns:p14="http://schemas.microsoft.com/office/powerpoint/2010/main" val="3713791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4534EDB-A00F-42AC-B410-88EC498B785C}" type="datetimeFigureOut">
              <a:rPr lang="fr-FR" smtClean="0"/>
              <a:t>11/02/2016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0B96869-49E7-42A2-B373-FCF1E6FDFE2D}" type="slidenum">
              <a:rPr lang="fr-FR" smtClean="0"/>
              <a:t>‹N°›</a:t>
            </a:fld>
            <a:endParaRPr lang="fr-FR"/>
          </a:p>
        </p:txBody>
      </p:sp>
    </p:spTree>
    <p:extLst>
      <p:ext uri="{BB962C8B-B14F-4D97-AF65-F5344CB8AC3E}">
        <p14:creationId xmlns:p14="http://schemas.microsoft.com/office/powerpoint/2010/main" val="3952642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4534EDB-A00F-42AC-B410-88EC498B785C}" type="datetimeFigureOut">
              <a:rPr lang="fr-FR" smtClean="0"/>
              <a:t>11/02/2016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0B96869-49E7-42A2-B373-FCF1E6FDFE2D}" type="slidenum">
              <a:rPr lang="fr-FR" smtClean="0"/>
              <a:t>‹N°›</a:t>
            </a:fld>
            <a:endParaRPr lang="fr-FR"/>
          </a:p>
        </p:txBody>
      </p:sp>
    </p:spTree>
    <p:extLst>
      <p:ext uri="{BB962C8B-B14F-4D97-AF65-F5344CB8AC3E}">
        <p14:creationId xmlns:p14="http://schemas.microsoft.com/office/powerpoint/2010/main" val="3769080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534EDB-A00F-42AC-B410-88EC498B785C}" type="datetimeFigureOut">
              <a:rPr lang="fr-FR" smtClean="0"/>
              <a:t>11/02/2016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B96869-49E7-42A2-B373-FCF1E6FDFE2D}" type="slidenum">
              <a:rPr lang="fr-FR" smtClean="0"/>
              <a:t>‹N°›</a:t>
            </a:fld>
            <a:endParaRPr lang="fr-FR"/>
          </a:p>
        </p:txBody>
      </p:sp>
    </p:spTree>
    <p:extLst>
      <p:ext uri="{BB962C8B-B14F-4D97-AF65-F5344CB8AC3E}">
        <p14:creationId xmlns:p14="http://schemas.microsoft.com/office/powerpoint/2010/main" val="1529752354"/>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1.e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88641"/>
            <a:ext cx="7772400" cy="1440159"/>
          </a:xfrm>
          <a:ln>
            <a:solidFill>
              <a:schemeClr val="tx1"/>
            </a:solidFill>
          </a:ln>
        </p:spPr>
        <p:txBody>
          <a:bodyPr>
            <a:normAutofit/>
          </a:bodyPr>
          <a:lstStyle/>
          <a:p>
            <a:r>
              <a:rPr lang="fr-FR" sz="4000" dirty="0" smtClean="0"/>
              <a:t>Marguerite de Valois (1553-1615)</a:t>
            </a:r>
            <a:endParaRPr lang="fr-FR" sz="4000" dirty="0"/>
          </a:p>
        </p:txBody>
      </p:sp>
      <p:sp>
        <p:nvSpPr>
          <p:cNvPr id="3" name="Sous-titre 2"/>
          <p:cNvSpPr>
            <a:spLocks noGrp="1"/>
          </p:cNvSpPr>
          <p:nvPr>
            <p:ph type="subTitle" idx="1"/>
          </p:nvPr>
        </p:nvSpPr>
        <p:spPr/>
        <p:txBody>
          <a:bodyPr/>
          <a:lstStyle/>
          <a:p>
            <a:endParaRPr lang="fr-FR" dirty="0"/>
          </a:p>
        </p:txBody>
      </p:sp>
      <p:pic>
        <p:nvPicPr>
          <p:cNvPr id="1026" name="Picture 2" descr="D:\Utilisateurs\trotot\Pictures\couverture mémoires MD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204864"/>
            <a:ext cx="3035300" cy="4064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Objet 3"/>
          <p:cNvGraphicFramePr>
            <a:graphicFrameLocks noChangeAspect="1"/>
          </p:cNvGraphicFramePr>
          <p:nvPr>
            <p:extLst>
              <p:ext uri="{D42A27DB-BD31-4B8C-83A1-F6EECF244321}">
                <p14:modId xmlns:p14="http://schemas.microsoft.com/office/powerpoint/2010/main" val="3846830400"/>
              </p:ext>
            </p:extLst>
          </p:nvPr>
        </p:nvGraphicFramePr>
        <p:xfrm>
          <a:off x="5940152" y="2049600"/>
          <a:ext cx="2916309" cy="4374527"/>
        </p:xfrm>
        <a:graphic>
          <a:graphicData uri="http://schemas.openxmlformats.org/presentationml/2006/ole">
            <mc:AlternateContent xmlns:mc="http://schemas.openxmlformats.org/markup-compatibility/2006">
              <mc:Choice xmlns:v="urn:schemas-microsoft-com:vml" Requires="v">
                <p:oleObj spid="_x0000_s1043" name="Acrobat Document" r:id="rId4" imgW="10801144" imgH="16201953" progId="AcroExch.Document.7">
                  <p:embed/>
                </p:oleObj>
              </mc:Choice>
              <mc:Fallback>
                <p:oleObj name="Acrobat Document" r:id="rId4" imgW="10801144" imgH="16201953" progId="AcroExch.Document.7">
                  <p:embed/>
                  <p:pic>
                    <p:nvPicPr>
                      <p:cNvPr id="0" name=""/>
                      <p:cNvPicPr/>
                      <p:nvPr/>
                    </p:nvPicPr>
                    <p:blipFill>
                      <a:blip r:embed="rId5"/>
                      <a:stretch>
                        <a:fillRect/>
                      </a:stretch>
                    </p:blipFill>
                    <p:spPr>
                      <a:xfrm>
                        <a:off x="5940152" y="2049600"/>
                        <a:ext cx="2916309" cy="4374527"/>
                      </a:xfrm>
                      <a:prstGeom prst="rect">
                        <a:avLst/>
                      </a:prstGeom>
                    </p:spPr>
                  </p:pic>
                </p:oleObj>
              </mc:Fallback>
            </mc:AlternateContent>
          </a:graphicData>
        </a:graphic>
      </p:graphicFrame>
      <p:pic>
        <p:nvPicPr>
          <p:cNvPr id="1028" name="Picture 4" descr="D:\Utilisateurs\trotot\Pictures\couverture vivre l'histoir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9872" y="3424064"/>
            <a:ext cx="2124710" cy="284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3883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16632"/>
            <a:ext cx="8229600" cy="1080120"/>
          </a:xfrm>
          <a:ln>
            <a:solidFill>
              <a:schemeClr val="tx1"/>
            </a:solidFill>
          </a:ln>
        </p:spPr>
        <p:txBody>
          <a:bodyPr>
            <a:normAutofit fontScale="90000"/>
          </a:bodyPr>
          <a:lstStyle/>
          <a:p>
            <a:r>
              <a:rPr lang="fr-FR" sz="4000" dirty="0" smtClean="0"/>
              <a:t>Généalogie de Marguerite de </a:t>
            </a:r>
            <a:r>
              <a:rPr lang="fr-FR" sz="4000" dirty="0" smtClean="0"/>
              <a:t>Valois</a:t>
            </a:r>
            <a:br>
              <a:rPr lang="fr-FR" sz="4000" dirty="0" smtClean="0"/>
            </a:br>
            <a:r>
              <a:rPr lang="fr-FR" sz="2200" dirty="0" smtClean="0"/>
              <a:t>(voir E. </a:t>
            </a:r>
            <a:r>
              <a:rPr lang="fr-FR" sz="2200" dirty="0" err="1" smtClean="0"/>
              <a:t>Viennot</a:t>
            </a:r>
            <a:r>
              <a:rPr lang="fr-FR" sz="2200" dirty="0" smtClean="0"/>
              <a:t>, Marguerite de Valois, Payot, 1993, p. 397</a:t>
            </a:r>
            <a:r>
              <a:rPr lang="fr-FR" dirty="0" smtClean="0"/>
              <a:t>. </a:t>
            </a:r>
            <a:endParaRPr lang="fr-FR" dirty="0"/>
          </a:p>
        </p:txBody>
      </p:sp>
      <p:pic>
        <p:nvPicPr>
          <p:cNvPr id="7" name="Espace réservé du contenu 6"/>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5987" t="1178" r="12581" b="-1264"/>
          <a:stretch/>
        </p:blipFill>
        <p:spPr bwMode="auto">
          <a:xfrm rot="5400000">
            <a:off x="1955956" y="-598880"/>
            <a:ext cx="5007943" cy="8919855"/>
          </a:xfrm>
          <a:prstGeom prst="rect">
            <a:avLst/>
          </a:prstGeom>
          <a:noFill/>
          <a:ln>
            <a:noFill/>
          </a:ln>
        </p:spPr>
      </p:pic>
      <p:cxnSp>
        <p:nvCxnSpPr>
          <p:cNvPr id="8" name="Connecteur droit avec flèche 7"/>
          <p:cNvCxnSpPr/>
          <p:nvPr/>
        </p:nvCxnSpPr>
        <p:spPr>
          <a:xfrm flipH="1" flipV="1">
            <a:off x="6516216" y="4293096"/>
            <a:ext cx="180020" cy="18002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flipV="1">
            <a:off x="395536" y="3861048"/>
            <a:ext cx="288032" cy="252028"/>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51810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06090"/>
          </a:xfrm>
          <a:ln>
            <a:solidFill>
              <a:schemeClr val="tx1"/>
            </a:solidFill>
          </a:ln>
        </p:spPr>
        <p:txBody>
          <a:bodyPr>
            <a:normAutofit/>
          </a:bodyPr>
          <a:lstStyle/>
          <a:p>
            <a:r>
              <a:rPr lang="fr-FR" sz="2800" dirty="0" smtClean="0"/>
              <a:t>Le contexte</a:t>
            </a:r>
            <a:endParaRPr lang="fr-FR" sz="2800" dirty="0"/>
          </a:p>
        </p:txBody>
      </p:sp>
      <p:sp>
        <p:nvSpPr>
          <p:cNvPr id="3" name="Espace réservé du contenu 2"/>
          <p:cNvSpPr>
            <a:spLocks noGrp="1"/>
          </p:cNvSpPr>
          <p:nvPr>
            <p:ph idx="1"/>
          </p:nvPr>
        </p:nvSpPr>
        <p:spPr>
          <a:xfrm>
            <a:off x="457200" y="1124744"/>
            <a:ext cx="8229600" cy="5001419"/>
          </a:xfrm>
        </p:spPr>
        <p:txBody>
          <a:bodyPr>
            <a:normAutofit fontScale="85000" lnSpcReduction="10000"/>
          </a:bodyPr>
          <a:lstStyle/>
          <a:p>
            <a:r>
              <a:rPr lang="fr-FR" sz="2400" dirty="0" smtClean="0"/>
              <a:t>1559 mort </a:t>
            </a:r>
            <a:r>
              <a:rPr lang="fr-FR" sz="2400" dirty="0"/>
              <a:t>accidentelle d’Henri </a:t>
            </a:r>
            <a:r>
              <a:rPr lang="fr-FR" sz="2400" dirty="0" smtClean="0"/>
              <a:t>II</a:t>
            </a:r>
          </a:p>
          <a:p>
            <a:r>
              <a:rPr lang="fr-FR" sz="2400" dirty="0"/>
              <a:t>François </a:t>
            </a:r>
            <a:r>
              <a:rPr lang="fr-FR" sz="2400" dirty="0" smtClean="0"/>
              <a:t>II </a:t>
            </a:r>
            <a:r>
              <a:rPr lang="fr-FR" sz="2400" dirty="0"/>
              <a:t>règne </a:t>
            </a:r>
            <a:r>
              <a:rPr lang="fr-FR" sz="2400" dirty="0" smtClean="0"/>
              <a:t>1559-1560 (mars 1560 conjuration d’Amboise)</a:t>
            </a:r>
          </a:p>
          <a:p>
            <a:r>
              <a:rPr lang="fr-FR" sz="2400" dirty="0" smtClean="0"/>
              <a:t>Charles IX a 10 ans en 1560 quand il devient roi</a:t>
            </a:r>
          </a:p>
          <a:p>
            <a:r>
              <a:rPr lang="fr-FR" sz="2400" dirty="0" smtClean="0"/>
              <a:t>1561 Colloque de Poissy</a:t>
            </a:r>
          </a:p>
          <a:p>
            <a:r>
              <a:rPr lang="fr-FR" sz="2400" dirty="0" smtClean="0"/>
              <a:t>Mars 1562 massacre de Vassy par les Guise</a:t>
            </a:r>
          </a:p>
          <a:p>
            <a:r>
              <a:rPr lang="fr-FR" sz="2400" dirty="0" smtClean="0"/>
              <a:t>1</a:t>
            </a:r>
            <a:r>
              <a:rPr lang="fr-FR" sz="2400" baseline="30000" dirty="0" smtClean="0"/>
              <a:t>ere</a:t>
            </a:r>
            <a:r>
              <a:rPr lang="fr-FR" sz="2400" dirty="0" smtClean="0"/>
              <a:t> guerre civile : Avril 1562- Mars 1563</a:t>
            </a:r>
          </a:p>
          <a:p>
            <a:r>
              <a:rPr lang="fr-FR" sz="2400" dirty="0" smtClean="0"/>
              <a:t>2</a:t>
            </a:r>
            <a:r>
              <a:rPr lang="fr-FR" sz="2400" baseline="30000" dirty="0" smtClean="0"/>
              <a:t>e</a:t>
            </a:r>
            <a:r>
              <a:rPr lang="fr-FR" sz="2400" dirty="0" smtClean="0"/>
              <a:t> guerre civile : Sept. 1567-Mars 1568 </a:t>
            </a:r>
          </a:p>
          <a:p>
            <a:r>
              <a:rPr lang="fr-FR" sz="2400" dirty="0" smtClean="0"/>
              <a:t>3</a:t>
            </a:r>
            <a:r>
              <a:rPr lang="fr-FR" sz="2400" baseline="30000" dirty="0" smtClean="0"/>
              <a:t>e</a:t>
            </a:r>
            <a:r>
              <a:rPr lang="fr-FR" sz="2400" dirty="0" smtClean="0"/>
              <a:t> guerre civile :  août 1568-1570 (édit de Saint-Germain)</a:t>
            </a:r>
          </a:p>
          <a:p>
            <a:pPr lvl="1"/>
            <a:r>
              <a:rPr lang="fr-FR" sz="2400" dirty="0"/>
              <a:t>13 mars 1569 </a:t>
            </a:r>
            <a:r>
              <a:rPr lang="fr-FR" sz="2400" b="1" dirty="0"/>
              <a:t>bataille de Jarnac</a:t>
            </a:r>
            <a:r>
              <a:rPr lang="fr-FR" sz="2400" dirty="0"/>
              <a:t>. Mort de Condé</a:t>
            </a:r>
          </a:p>
          <a:p>
            <a:pPr lvl="1"/>
            <a:r>
              <a:rPr lang="fr-FR" sz="2400" dirty="0"/>
              <a:t>3 octobre 1569 Bataille de </a:t>
            </a:r>
            <a:r>
              <a:rPr lang="fr-FR" sz="2400" b="1" dirty="0"/>
              <a:t>Moncontour</a:t>
            </a:r>
            <a:endParaRPr lang="fr-FR" sz="2400" dirty="0"/>
          </a:p>
          <a:p>
            <a:endParaRPr lang="fr-FR" sz="3500" dirty="0" smtClean="0"/>
          </a:p>
          <a:p>
            <a:r>
              <a:rPr lang="fr-FR" sz="3500" baseline="30000" dirty="0" smtClean="0"/>
              <a:t>18 août 1572 : mariage de Marguerite de Valois et d’Henri de Navarre</a:t>
            </a:r>
          </a:p>
          <a:p>
            <a:r>
              <a:rPr lang="fr-FR" sz="3500" baseline="30000" dirty="0" smtClean="0"/>
              <a:t>22 août 1572 : blessure de Coligny</a:t>
            </a:r>
          </a:p>
          <a:p>
            <a:r>
              <a:rPr lang="fr-FR" sz="3500" baseline="30000" dirty="0" smtClean="0"/>
              <a:t>Nuit du 24 août : assassinat de Coligny et massacre de la Saint-Barthélemy</a:t>
            </a:r>
          </a:p>
          <a:p>
            <a:pPr marL="457200" lvl="1" indent="0">
              <a:buNone/>
            </a:pPr>
            <a:endParaRPr lang="fr-FR" sz="2400" b="1" dirty="0"/>
          </a:p>
        </p:txBody>
      </p:sp>
    </p:spTree>
    <p:extLst>
      <p:ext uri="{BB962C8B-B14F-4D97-AF65-F5344CB8AC3E}">
        <p14:creationId xmlns:p14="http://schemas.microsoft.com/office/powerpoint/2010/main" val="36761358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67544" y="116632"/>
            <a:ext cx="8147248" cy="562074"/>
          </a:xfrm>
          <a:ln>
            <a:solidFill>
              <a:schemeClr val="tx1"/>
            </a:solidFill>
          </a:ln>
        </p:spPr>
        <p:txBody>
          <a:bodyPr>
            <a:normAutofit/>
          </a:bodyPr>
          <a:lstStyle/>
          <a:p>
            <a:r>
              <a:rPr lang="fr-FR" sz="2400" dirty="0" smtClean="0"/>
              <a:t>Le récit</a:t>
            </a:r>
            <a:endParaRPr lang="fr-FR" sz="2400" dirty="0"/>
          </a:p>
        </p:txBody>
      </p:sp>
      <p:sp>
        <p:nvSpPr>
          <p:cNvPr id="5" name="Espace réservé du contenu 4"/>
          <p:cNvSpPr>
            <a:spLocks noGrp="1"/>
          </p:cNvSpPr>
          <p:nvPr>
            <p:ph idx="1"/>
          </p:nvPr>
        </p:nvSpPr>
        <p:spPr>
          <a:xfrm>
            <a:off x="251520" y="836712"/>
            <a:ext cx="8640960" cy="5832648"/>
          </a:xfrm>
        </p:spPr>
        <p:txBody>
          <a:bodyPr>
            <a:normAutofit fontScale="77500" lnSpcReduction="20000"/>
          </a:bodyPr>
          <a:lstStyle/>
          <a:p>
            <a:r>
              <a:rPr lang="fr-FR" sz="2800" dirty="0" smtClean="0"/>
              <a:t>[…] </a:t>
            </a:r>
            <a:r>
              <a:rPr lang="fr-FR" sz="2800" dirty="0"/>
              <a:t>habillée à la royale avec la couronne et couette d’hermine mouchetée qui se met au devant du corps, toute brillante de pierreries de la couronne, et le grand manteau bleu à quatre aunes de queue portée par trois princesses ; les échafauds dressés à la coutume des noces des filles de France […] le peuple s’étouffant en bas à regarder passer sur ces </a:t>
            </a:r>
            <a:r>
              <a:rPr lang="fr-FR" sz="2800" dirty="0" smtClean="0"/>
              <a:t>échafauds </a:t>
            </a:r>
            <a:r>
              <a:rPr lang="fr-FR" sz="2800" dirty="0"/>
              <a:t>les noces et toute la Cour </a:t>
            </a:r>
            <a:r>
              <a:rPr lang="fr-FR" sz="2800" dirty="0" smtClean="0"/>
              <a:t>(p. 67; poly #1)</a:t>
            </a:r>
          </a:p>
          <a:p>
            <a:endParaRPr lang="fr-FR" sz="2800" dirty="0" smtClean="0"/>
          </a:p>
          <a:p>
            <a:r>
              <a:rPr lang="fr-FR" sz="2800" dirty="0"/>
              <a:t>La Fortune, qui ne laisse jamais une félicité entière aux humains, changea bientôt cet heureux état de triomphe et de noces en un tout contraire, par la blessure de l’amiral </a:t>
            </a:r>
            <a:r>
              <a:rPr lang="fr-FR" sz="2800" dirty="0" smtClean="0"/>
              <a:t>[…](p. 67</a:t>
            </a:r>
            <a:r>
              <a:rPr lang="fr-FR" sz="2800" dirty="0"/>
              <a:t>;</a:t>
            </a:r>
            <a:r>
              <a:rPr lang="fr-FR" sz="2800" dirty="0" smtClean="0"/>
              <a:t> poly #2)</a:t>
            </a:r>
          </a:p>
          <a:p>
            <a:endParaRPr lang="fr-FR" sz="2800" dirty="0" smtClean="0"/>
          </a:p>
          <a:p>
            <a:r>
              <a:rPr lang="x-none" sz="2800"/>
              <a:t>elle me prend à serment de lui dire vérité, et me demande si le roi mon mari était homme, me disant que si cela n’était, elle aurait moyen de me démarier. Je la suppliai de croire que je ne me connaissais pas en ce qu’elle me demandait. Aussi pouvais-je dire lors à la vérité comme cette Romaine, à qui son mari se courrouçant de ce qu’elle ne l’avait averti qu’il avait l’haleine mauvaise, lui répondit qu’elle croyait que tous les autres hommes l’eussent semblable, ne s’étant jamais approchée d’autre homme que de lui… </a:t>
            </a:r>
            <a:r>
              <a:rPr lang="fr-FR" sz="2800" dirty="0"/>
              <a:t>Mais quoi que ce fût puisqu’elle m’y avait mise, j’y voulais demeurer […] (</a:t>
            </a:r>
            <a:r>
              <a:rPr lang="fr-FR" sz="2800" dirty="0" smtClean="0"/>
              <a:t>p.</a:t>
            </a:r>
            <a:r>
              <a:rPr lang="x-none" sz="2800" smtClean="0"/>
              <a:t> 76</a:t>
            </a:r>
            <a:r>
              <a:rPr lang="fr-FR" sz="2800" dirty="0" smtClean="0"/>
              <a:t>, poly #10)</a:t>
            </a:r>
            <a:endParaRPr lang="fr-FR" sz="2800" dirty="0"/>
          </a:p>
          <a:p>
            <a:endParaRPr lang="fr-FR" sz="2800" dirty="0"/>
          </a:p>
          <a:p>
            <a:endParaRPr lang="fr-FR" sz="2400" dirty="0"/>
          </a:p>
        </p:txBody>
      </p:sp>
    </p:spTree>
    <p:extLst>
      <p:ext uri="{BB962C8B-B14F-4D97-AF65-F5344CB8AC3E}">
        <p14:creationId xmlns:p14="http://schemas.microsoft.com/office/powerpoint/2010/main" val="5750773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94122"/>
          </a:xfrm>
          <a:ln>
            <a:solidFill>
              <a:schemeClr val="tx1"/>
            </a:solidFill>
          </a:ln>
        </p:spPr>
        <p:txBody>
          <a:bodyPr/>
          <a:lstStyle/>
          <a:p>
            <a:r>
              <a:rPr lang="fr-FR" sz="3600" dirty="0" smtClean="0"/>
              <a:t>Composition</a:t>
            </a:r>
            <a:r>
              <a:rPr lang="fr-FR" dirty="0" smtClean="0"/>
              <a:t> </a:t>
            </a:r>
            <a:r>
              <a:rPr lang="fr-FR" sz="3600" dirty="0" smtClean="0"/>
              <a:t>du récit</a:t>
            </a:r>
            <a:endParaRPr lang="fr-FR" sz="3600" dirty="0"/>
          </a:p>
        </p:txBody>
      </p:sp>
      <p:sp>
        <p:nvSpPr>
          <p:cNvPr id="3" name="Espace réservé du contenu 2"/>
          <p:cNvSpPr>
            <a:spLocks noGrp="1"/>
          </p:cNvSpPr>
          <p:nvPr>
            <p:ph idx="1"/>
          </p:nvPr>
        </p:nvSpPr>
        <p:spPr>
          <a:xfrm>
            <a:off x="457200" y="1600200"/>
            <a:ext cx="8229600" cy="4997152"/>
          </a:xfrm>
        </p:spPr>
        <p:txBody>
          <a:bodyPr>
            <a:normAutofit/>
          </a:bodyPr>
          <a:lstStyle/>
          <a:p>
            <a:r>
              <a:rPr lang="fr-FR" dirty="0" smtClean="0"/>
              <a:t>Prologue: Mariage, p. 66-67</a:t>
            </a:r>
          </a:p>
          <a:p>
            <a:r>
              <a:rPr lang="fr-FR" dirty="0" smtClean="0"/>
              <a:t>Introduction: Conversion de la fortune. De la blessure de l’amiral à la décision de </a:t>
            </a:r>
            <a:r>
              <a:rPr lang="fr-FR" dirty="0" err="1" smtClean="0"/>
              <a:t>CharlesIX</a:t>
            </a:r>
            <a:endParaRPr lang="fr-FR" dirty="0" smtClean="0"/>
          </a:p>
          <a:p>
            <a:r>
              <a:rPr lang="fr-FR" dirty="0" smtClean="0"/>
              <a:t>1. Les décisions politiques p. 68-72 ( p. 72 assassinat de Coligny et massacre)</a:t>
            </a:r>
          </a:p>
          <a:p>
            <a:r>
              <a:rPr lang="fr-FR" dirty="0" smtClean="0"/>
              <a:t>2. L’événement vécu par Marguerite p. 72-76 « Pour moi, l’on ne me </a:t>
            </a:r>
            <a:r>
              <a:rPr lang="fr-FR" dirty="0"/>
              <a:t>d</a:t>
            </a:r>
            <a:r>
              <a:rPr lang="fr-FR" dirty="0" smtClean="0"/>
              <a:t>isait rien »(p.72)</a:t>
            </a:r>
          </a:p>
          <a:p>
            <a:r>
              <a:rPr lang="fr-FR" dirty="0" smtClean="0"/>
              <a:t>Épilogue: entretien avec Catherine sur le démariage p. 77</a:t>
            </a:r>
            <a:endParaRPr lang="fr-FR" dirty="0"/>
          </a:p>
        </p:txBody>
      </p:sp>
    </p:spTree>
    <p:extLst>
      <p:ext uri="{BB962C8B-B14F-4D97-AF65-F5344CB8AC3E}">
        <p14:creationId xmlns:p14="http://schemas.microsoft.com/office/powerpoint/2010/main" val="42174509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16631"/>
            <a:ext cx="8229600" cy="441521"/>
          </a:xfrm>
          <a:ln>
            <a:solidFill>
              <a:schemeClr val="tx1"/>
            </a:solidFill>
          </a:ln>
        </p:spPr>
        <p:txBody>
          <a:bodyPr>
            <a:noAutofit/>
          </a:bodyPr>
          <a:lstStyle/>
          <a:p>
            <a:r>
              <a:rPr lang="fr-FR" sz="2800" dirty="0" smtClean="0"/>
              <a:t>La nuit de Marguerite</a:t>
            </a:r>
            <a:endParaRPr lang="fr-FR" sz="2800" dirty="0"/>
          </a:p>
        </p:txBody>
      </p:sp>
      <p:sp>
        <p:nvSpPr>
          <p:cNvPr id="3" name="Espace réservé du contenu 2"/>
          <p:cNvSpPr>
            <a:spLocks noGrp="1"/>
          </p:cNvSpPr>
          <p:nvPr>
            <p:ph idx="1"/>
          </p:nvPr>
        </p:nvSpPr>
        <p:spPr>
          <a:xfrm>
            <a:off x="179512" y="620688"/>
            <a:ext cx="8784976" cy="5904656"/>
          </a:xfrm>
        </p:spPr>
        <p:txBody>
          <a:bodyPr>
            <a:normAutofit fontScale="85000" lnSpcReduction="20000"/>
          </a:bodyPr>
          <a:lstStyle/>
          <a:p>
            <a:r>
              <a:rPr lang="x-none"/>
              <a:t>Les huguenots me tenaient suspecte parce que j’étais catholique, et les catholiques parce que j’avais épousé le roi de Navarre, qui était huguenot. De sorte que personne ne m’en disait rien </a:t>
            </a:r>
            <a:r>
              <a:rPr lang="fr-FR" dirty="0"/>
              <a:t>[ …] (p. </a:t>
            </a:r>
            <a:r>
              <a:rPr lang="fr-FR" dirty="0" smtClean="0"/>
              <a:t>73, poly #4)</a:t>
            </a:r>
            <a:r>
              <a:rPr lang="fr-FR" dirty="0"/>
              <a:t> </a:t>
            </a:r>
            <a:endParaRPr lang="fr-FR" dirty="0" smtClean="0"/>
          </a:p>
          <a:p>
            <a:endParaRPr lang="fr-FR" dirty="0"/>
          </a:p>
          <a:p>
            <a:r>
              <a:rPr lang="x-none"/>
              <a:t>Ma sœur lui dit qu’il n’y avait point d’apparence de m’envoyer sacrifier comme cela et que sans doute s’ils découvraient quelque chose, qu’ils se vengeraient sur </a:t>
            </a:r>
            <a:r>
              <a:rPr lang="x-none" smtClean="0"/>
              <a:t>moi</a:t>
            </a:r>
            <a:r>
              <a:rPr lang="fr-FR" dirty="0" smtClean="0"/>
              <a:t> (p. 73, poly #5)</a:t>
            </a:r>
          </a:p>
          <a:p>
            <a:endParaRPr lang="fr-FR" dirty="0" smtClean="0"/>
          </a:p>
          <a:p>
            <a:r>
              <a:rPr lang="fr-FR" dirty="0"/>
              <a:t>[…] et moi je m’en vais, toute transie et perdue, sans me pouvoir imaginer ce que j’avais à craindre. (p. 73</a:t>
            </a:r>
            <a:r>
              <a:rPr lang="fr-FR" dirty="0" smtClean="0"/>
              <a:t>)</a:t>
            </a:r>
          </a:p>
          <a:p>
            <a:endParaRPr lang="fr-FR" dirty="0" smtClean="0"/>
          </a:p>
          <a:p>
            <a:r>
              <a:rPr lang="fr-FR" dirty="0" smtClean="0"/>
              <a:t>[…] </a:t>
            </a:r>
            <a:r>
              <a:rPr lang="x-none" smtClean="0"/>
              <a:t>et </a:t>
            </a:r>
            <a:r>
              <a:rPr lang="x-none"/>
              <a:t>trouvai son lit entouré de trente ou quarante huguenots que je ne connaissais point encore car il y avait fort peu de temps que j’étais mariée. </a:t>
            </a:r>
            <a:r>
              <a:rPr lang="fr-FR" dirty="0" smtClean="0"/>
              <a:t>(p. 74, poly #6)</a:t>
            </a:r>
            <a:endParaRPr lang="fr-FR" dirty="0"/>
          </a:p>
          <a:p>
            <a:endParaRPr lang="fr-FR" dirty="0"/>
          </a:p>
        </p:txBody>
      </p:sp>
    </p:spTree>
    <p:extLst>
      <p:ext uri="{BB962C8B-B14F-4D97-AF65-F5344CB8AC3E}">
        <p14:creationId xmlns:p14="http://schemas.microsoft.com/office/powerpoint/2010/main" val="3846116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0" y="116632"/>
            <a:ext cx="8892480" cy="6625481"/>
          </a:xfrm>
        </p:spPr>
        <p:txBody>
          <a:bodyPr>
            <a:normAutofit fontScale="70000" lnSpcReduction="20000"/>
          </a:bodyPr>
          <a:lstStyle/>
          <a:p>
            <a:r>
              <a:rPr lang="x-none"/>
              <a:t>Une heure après, comme j’étais plus endormie, voici un homme frappant des pieds et des mains à la porte, criant : « Navarre ! Navarre ! » Ma nourrice, pensant que ce fût le roi mon mari, court vivement à la porte et lui ouvre. Ce fut un gentilhomme nommé Monsieur de Léran, neveu de Monsieur d’Audon, qui avait un coup d’épée dans le coude et un coup d’hallebarde dans le bras, et qui était encore poursuivi de quatre archers qui entrèrent tous après lui en ma chambre. Lui, se voulant garantir, se jeta sur mon lit. Moi, sentant cet homme qui me tenait, je me jette à la ruelle, et lui après moi, me tenant toujours au travers du corps. Je ne connaissais point cet homme, et ne savais s’il venait là pour m’offenser ou si les archers en voulaient à lui ou à moi. Nous criions tous les deux, et étions aussi effrayés l’un que l’autre. </a:t>
            </a:r>
            <a:r>
              <a:rPr lang="fr-FR" dirty="0"/>
              <a:t>(p. </a:t>
            </a:r>
            <a:r>
              <a:rPr lang="fr-FR" dirty="0" smtClean="0"/>
              <a:t>75, poly #7)</a:t>
            </a:r>
          </a:p>
          <a:p>
            <a:pPr marL="0" indent="0">
              <a:buNone/>
            </a:pPr>
            <a:endParaRPr lang="fr-FR" dirty="0" smtClean="0"/>
          </a:p>
          <a:p>
            <a:r>
              <a:rPr lang="fr-FR" dirty="0" smtClean="0"/>
              <a:t>[…] </a:t>
            </a:r>
            <a:r>
              <a:rPr lang="fr-FR" dirty="0"/>
              <a:t>où j’arrivai plus morte que vive, où entrant dans l’antichambre, de laquelle les portes étaient toutes ouvertes, un gentilhomme nommé Bourse, se sauvant des archers qui le poursuivaient, fut percé d’un coup d’hallebarde à trois pas de moi. Je tombai de l’autre côté presque évanouie entre les bras de Monsieur de Nançay, et pensai que ce coup nous eût percés tous deux. (p. </a:t>
            </a:r>
            <a:r>
              <a:rPr lang="fr-FR" dirty="0" smtClean="0"/>
              <a:t>75, poly </a:t>
            </a:r>
            <a:r>
              <a:rPr lang="fr-FR" dirty="0"/>
              <a:t>#</a:t>
            </a:r>
            <a:r>
              <a:rPr lang="fr-FR" dirty="0" smtClean="0"/>
              <a:t>9)</a:t>
            </a:r>
          </a:p>
          <a:p>
            <a:endParaRPr lang="fr-FR" dirty="0"/>
          </a:p>
          <a:p>
            <a:r>
              <a:rPr lang="x-none"/>
              <a:t>Enfin Dieu voulut que Monsieur de Nançay, capitaine des gardes y vint, qui me trouvant en cet état-là, encore qu’il y eût de la compassion, il ne se put tenir de rire</a:t>
            </a:r>
            <a:r>
              <a:rPr lang="x-none" smtClean="0"/>
              <a:t>.</a:t>
            </a:r>
            <a:r>
              <a:rPr lang="fr-FR" dirty="0" smtClean="0"/>
              <a:t>(p. 75, poly #8)</a:t>
            </a:r>
            <a:endParaRPr lang="fr-FR" dirty="0"/>
          </a:p>
          <a:p>
            <a:endParaRPr lang="fr-FR" dirty="0"/>
          </a:p>
        </p:txBody>
      </p:sp>
    </p:spTree>
    <p:extLst>
      <p:ext uri="{BB962C8B-B14F-4D97-AF65-F5344CB8AC3E}">
        <p14:creationId xmlns:p14="http://schemas.microsoft.com/office/powerpoint/2010/main" val="316301168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390</TotalTime>
  <Words>287</Words>
  <Application>Microsoft Office PowerPoint</Application>
  <PresentationFormat>Affichage à l'écran (4:3)</PresentationFormat>
  <Paragraphs>42</Paragraphs>
  <Slides>7</Slides>
  <Notes>0</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7</vt:i4>
      </vt:variant>
    </vt:vector>
  </HeadingPairs>
  <TitlesOfParts>
    <vt:vector size="9" baseType="lpstr">
      <vt:lpstr>Thème Office</vt:lpstr>
      <vt:lpstr>Acrobat Document</vt:lpstr>
      <vt:lpstr>Marguerite de Valois (1553-1615)</vt:lpstr>
      <vt:lpstr>Généalogie de Marguerite de Valois (voir E. Viennot, Marguerite de Valois, Payot, 1993, p. 397. </vt:lpstr>
      <vt:lpstr>Le contexte</vt:lpstr>
      <vt:lpstr>Le récit</vt:lpstr>
      <vt:lpstr>Composition du récit</vt:lpstr>
      <vt:lpstr>La nuit de Marguerite</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Marguerite de Valois (1553-1615)</dc:title>
  <dc:creator>trotot</dc:creator>
  <cp:lastModifiedBy>trotot</cp:lastModifiedBy>
  <cp:revision>19</cp:revision>
  <cp:lastPrinted>2015-11-23T17:15:59Z</cp:lastPrinted>
  <dcterms:modified xsi:type="dcterms:W3CDTF">2016-02-11T08:30:17Z</dcterms:modified>
</cp:coreProperties>
</file>