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3" r:id="rId4"/>
    <p:sldId id="257" r:id="rId5"/>
    <p:sldId id="261" r:id="rId6"/>
    <p:sldId id="259" r:id="rId7"/>
    <p:sldId id="262" r:id="rId8"/>
    <p:sldId id="268" r:id="rId9"/>
    <p:sldId id="271" r:id="rId10"/>
    <p:sldId id="265" r:id="rId11"/>
    <p:sldId id="272" r:id="rId12"/>
    <p:sldId id="27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3A647-8A86-E441-BD8D-95401878DD72}" type="datetimeFigureOut">
              <a:rPr lang="fr-FR" smtClean="0"/>
              <a:t>17/03/19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4B6B-33FF-EB48-8AAA-20DA140940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9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DB02-39B1-F94E-AA36-4B3808DB7F14}" type="datetimeFigureOut">
              <a:rPr lang="fr-FR" smtClean="0"/>
              <a:t>17/03/19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4706-0E7A-514E-BB5A-B9B4702D2F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26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4706-0E7A-514E-BB5A-B9B4702D2F6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dimanche 17 mars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dimanche 17 mars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dimanche 17 mars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m.ina.fr/video/CPD07010352/monstre-video.html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andre.tricot.pagesperso-orange.fr/chapitre_Roussel_Trico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expositions.bnf.fr/bestiaire/feuille/index_dragon.htm" TargetMode="External"/><Relationship Id="rId5" Type="http://schemas.openxmlformats.org/officeDocument/2006/relationships/hyperlink" Target="http://expositions.bnf.fr/lamer/bornes/feuilletoirs/monstres/01.htm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edutheque.f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b="1" dirty="0" smtClean="0">
                <a:effectLst/>
              </a:rPr>
              <a:t>Décris-moi un monstre !</a:t>
            </a:r>
            <a:br>
              <a:rPr lang="fr-FR" sz="3600" b="1" dirty="0" smtClean="0">
                <a:effectLst/>
              </a:rPr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b="1" dirty="0">
                <a:effectLst/>
              </a:rPr>
              <a:t>Travailler l’oral en </a:t>
            </a:r>
            <a:r>
              <a:rPr lang="fr-FR" sz="2400" b="1" dirty="0" err="1">
                <a:effectLst/>
              </a:rPr>
              <a:t>réception</a:t>
            </a:r>
            <a:r>
              <a:rPr lang="fr-FR" sz="2400" b="1" dirty="0">
                <a:effectLst/>
              </a:rPr>
              <a:t> et en production avec des tablettes</a:t>
            </a:r>
            <a:endParaRPr lang="fr-FR" dirty="0"/>
          </a:p>
        </p:txBody>
      </p:sp>
      <p:pic>
        <p:nvPicPr>
          <p:cNvPr id="4" name="Image 3" descr="basilic.png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0"/>
            <a:ext cx="6805980" cy="65186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05188" y="6187891"/>
            <a:ext cx="267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Sarah Pépin-Villar</a:t>
            </a:r>
          </a:p>
          <a:p>
            <a:r>
              <a:rPr lang="fr-FR" dirty="0" smtClean="0"/>
              <a:t>GREID Lettres Créteil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27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3175" y="1120588"/>
            <a:ext cx="8327018" cy="5423647"/>
          </a:xfrm>
        </p:spPr>
        <p:txBody>
          <a:bodyPr>
            <a:normAutofit/>
          </a:bodyPr>
          <a:lstStyle/>
          <a:p>
            <a:r>
              <a:rPr lang="fr-FR" dirty="0" smtClean="0"/>
              <a:t>Lire la description de monstres de manière expressive (travail en groupe)</a:t>
            </a:r>
          </a:p>
          <a:p>
            <a:pPr marL="18288" indent="0">
              <a:buNone/>
            </a:pPr>
            <a:r>
              <a:rPr lang="fr-FR" dirty="0" smtClean="0"/>
              <a:t>Par exemple : « Typhon », </a:t>
            </a:r>
            <a:r>
              <a:rPr lang="fr-FR" dirty="0"/>
              <a:t>extrait de la </a:t>
            </a:r>
            <a:r>
              <a:rPr lang="fr-FR" i="1" dirty="0"/>
              <a:t>Théogonie</a:t>
            </a:r>
            <a:r>
              <a:rPr lang="fr-FR" dirty="0"/>
              <a:t> </a:t>
            </a:r>
            <a:r>
              <a:rPr lang="fr-FR" dirty="0" smtClean="0"/>
              <a:t>d’Hésiode</a:t>
            </a:r>
          </a:p>
          <a:p>
            <a:pPr marL="18288" indent="0">
              <a:buNone/>
            </a:pPr>
            <a:r>
              <a:rPr lang="fr-FR" sz="1800" dirty="0" smtClean="0"/>
              <a:t>Objectif </a:t>
            </a:r>
            <a:r>
              <a:rPr lang="fr-FR" sz="1800" dirty="0"/>
              <a:t>: exprimer un </a:t>
            </a:r>
            <a:r>
              <a:rPr lang="fr-FR" sz="1800" dirty="0" smtClean="0"/>
              <a:t>sentiment, la peur, </a:t>
            </a:r>
            <a:r>
              <a:rPr lang="fr-FR" sz="1800" dirty="0"/>
              <a:t>par une lecture </a:t>
            </a:r>
            <a:r>
              <a:rPr lang="fr-FR" sz="1800" dirty="0" smtClean="0"/>
              <a:t>expressive. Comparer plusieurs lectures d’un même texte.</a:t>
            </a:r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/>
          </a:p>
          <a:p>
            <a:pPr marL="18288" indent="0">
              <a:buNone/>
            </a:pPr>
            <a:endParaRPr lang="fr-FR" dirty="0" smtClean="0"/>
          </a:p>
          <a:p>
            <a:r>
              <a:rPr lang="fr-FR" dirty="0" smtClean="0"/>
              <a:t>Écouter une </a:t>
            </a:r>
            <a:r>
              <a:rPr lang="fr-FR" dirty="0" smtClean="0">
                <a:hlinkClick r:id="rId4"/>
              </a:rPr>
              <a:t>capsule vidéo </a:t>
            </a:r>
            <a:r>
              <a:rPr lang="fr-FR" dirty="0" smtClean="0"/>
              <a:t> (collection </a:t>
            </a:r>
            <a:r>
              <a:rPr lang="fr-FR" i="1" dirty="0" smtClean="0"/>
              <a:t>Mémo</a:t>
            </a:r>
            <a:r>
              <a:rPr lang="fr-FR" dirty="0" smtClean="0"/>
              <a:t> </a:t>
            </a:r>
            <a:r>
              <a:rPr lang="fr-FR" dirty="0" err="1" smtClean="0"/>
              <a:t>ina.fr</a:t>
            </a:r>
            <a:r>
              <a:rPr lang="fr-FR" dirty="0" smtClean="0"/>
              <a:t>) sur l’histoire du mot « monstre » </a:t>
            </a:r>
          </a:p>
          <a:p>
            <a:pPr marL="18288" indent="0">
              <a:buNone/>
            </a:pPr>
            <a:r>
              <a:rPr lang="fr-FR" dirty="0" smtClean="0"/>
              <a:t>Objectif : utiliser des stratégies d’écoute et évaluer sa compréhension par un questionnaire en ligne sur l’ENT.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3175" y="298824"/>
            <a:ext cx="8327017" cy="821764"/>
          </a:xfrm>
        </p:spPr>
        <p:txBody>
          <a:bodyPr/>
          <a:lstStyle/>
          <a:p>
            <a:pPr algn="ctr"/>
            <a:r>
              <a:rPr lang="fr-FR" sz="2400" dirty="0" smtClean="0"/>
              <a:t>D’autres activités liées à l’oral en réception et en production durant cette séquence</a:t>
            </a:r>
            <a:endParaRPr lang="fr-FR" sz="2400" dirty="0"/>
          </a:p>
        </p:txBody>
      </p:sp>
      <p:pic>
        <p:nvPicPr>
          <p:cNvPr id="4" name="Typhon equipe 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2463" y="3324000"/>
            <a:ext cx="812800" cy="812800"/>
          </a:xfrm>
          <a:prstGeom prst="rect">
            <a:avLst/>
          </a:prstGeom>
        </p:spPr>
      </p:pic>
      <p:pic>
        <p:nvPicPr>
          <p:cNvPr id="5" name="Image 4" descr="IMG_927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551" y="2905809"/>
            <a:ext cx="2451266" cy="15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0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5994" y="89244"/>
            <a:ext cx="8457268" cy="6569102"/>
          </a:xfrm>
        </p:spPr>
        <p:txBody>
          <a:bodyPr>
            <a:normAutofit/>
          </a:bodyPr>
          <a:lstStyle/>
          <a:p>
            <a:r>
              <a:rPr lang="fr-FR" dirty="0"/>
              <a:t>Utiliser une carte mentale pour (se) représenter un monstre d’après </a:t>
            </a:r>
            <a:r>
              <a:rPr lang="fr-FR" dirty="0" smtClean="0"/>
              <a:t>un texte et une </a:t>
            </a:r>
            <a:r>
              <a:rPr lang="fr-FR" dirty="0"/>
              <a:t>image (en production / en réception)</a:t>
            </a:r>
          </a:p>
          <a:p>
            <a:pPr marL="18288" indent="0">
              <a:buNone/>
            </a:pPr>
            <a:r>
              <a:rPr lang="fr-FR" sz="1800" dirty="0"/>
              <a:t>Objectif : surmonter la difficulté du dessin et ajouter la dimension sensible et expressive, s’appuyer sur l’écrit pour l’oral (mots-clés, schéma</a:t>
            </a:r>
            <a:r>
              <a:rPr lang="fr-FR" sz="1800" dirty="0" smtClean="0"/>
              <a:t>)</a:t>
            </a:r>
          </a:p>
          <a:p>
            <a:pPr marL="18288" indent="0">
              <a:buNone/>
            </a:pPr>
            <a:endParaRPr lang="fr-FR" sz="1800" dirty="0"/>
          </a:p>
          <a:p>
            <a:pPr marL="18288" indent="0">
              <a:buNone/>
            </a:pPr>
            <a:endParaRPr lang="fr-FR" sz="1800" dirty="0" smtClean="0"/>
          </a:p>
          <a:p>
            <a:pPr marL="18288" indent="0">
              <a:buNone/>
            </a:pPr>
            <a:endParaRPr lang="fr-FR" dirty="0"/>
          </a:p>
          <a:p>
            <a:pPr marL="18288" indent="0">
              <a:buNone/>
            </a:pPr>
            <a:endParaRPr lang="fr-FR" dirty="0"/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/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/>
          </a:p>
          <a:p>
            <a:r>
              <a:rPr lang="fr-FR" dirty="0"/>
              <a:t>Production finale : Imaginer et raconter à l’oral en s’appuyant sur des mots-clés ou une carte mentale</a:t>
            </a:r>
          </a:p>
          <a:p>
            <a:pPr marL="18288" indent="0">
              <a:buNone/>
            </a:pPr>
            <a:r>
              <a:rPr lang="fr-FR" dirty="0"/>
              <a:t>=&gt; Circé annonce à Ulysse qu’il va rencontrer un nouveau monstre terrible et le lui décrit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 descr="IMG_9273 2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74259" y="1510348"/>
            <a:ext cx="2855924" cy="35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 descr="Capture d’écran 2019-03-12 à 12.45.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814" y="1751184"/>
            <a:ext cx="2187156" cy="31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avantages d’un matériel individuel et mobile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338072" y="1924422"/>
            <a:ext cx="3276600" cy="3349813"/>
          </a:xfrm>
        </p:spPr>
        <p:txBody>
          <a:bodyPr>
            <a:normAutofit fontScale="92500"/>
          </a:bodyPr>
          <a:lstStyle/>
          <a:p>
            <a:r>
              <a:rPr lang="fr-FR" dirty="0"/>
              <a:t>l’enregistrement en </a:t>
            </a:r>
            <a:r>
              <a:rPr lang="fr-FR" dirty="0" smtClean="0"/>
              <a:t>autonomie</a:t>
            </a:r>
          </a:p>
          <a:p>
            <a:r>
              <a:rPr lang="fr-FR" dirty="0" smtClean="0"/>
              <a:t>La démarche d’écoute active : réécoute, auto-évaluation, évaluation par les pairs</a:t>
            </a:r>
          </a:p>
          <a:p>
            <a:r>
              <a:rPr lang="fr-FR" dirty="0"/>
              <a:t>l’échange des tablettes sans transfert de fichiers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Un point </a:t>
            </a:r>
            <a:r>
              <a:rPr lang="fr-FR" dirty="0"/>
              <a:t>de </a:t>
            </a:r>
            <a:r>
              <a:rPr lang="fr-FR" dirty="0" smtClean="0"/>
              <a:t>vigilance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5029199" y="1945341"/>
            <a:ext cx="3621741" cy="4210424"/>
          </a:xfrm>
        </p:spPr>
        <p:txBody>
          <a:bodyPr>
            <a:normAutofit/>
          </a:bodyPr>
          <a:lstStyle/>
          <a:p>
            <a:r>
              <a:rPr lang="fr-FR" dirty="0"/>
              <a:t>Enseigner des stratégies </a:t>
            </a:r>
            <a:r>
              <a:rPr lang="fr-FR" dirty="0" smtClean="0"/>
              <a:t>d’enregistrement et d’écoute efficaces</a:t>
            </a:r>
          </a:p>
          <a:p>
            <a:pPr marL="18288" indent="0">
              <a:buNone/>
            </a:pPr>
            <a:endParaRPr lang="fr-FR" dirty="0"/>
          </a:p>
          <a:p>
            <a:pPr marL="18288" indent="0" algn="just">
              <a:buNone/>
            </a:pPr>
            <a:r>
              <a:rPr lang="fr-FR" sz="1700" dirty="0" err="1"/>
              <a:t>Cf</a:t>
            </a:r>
            <a:r>
              <a:rPr lang="fr-FR" sz="1700" dirty="0"/>
              <a:t> Roussel &amp; Tricot</a:t>
            </a:r>
          </a:p>
          <a:p>
            <a:pPr marL="18288" indent="0">
              <a:buNone/>
            </a:pPr>
            <a:r>
              <a:rPr lang="fr-FR" sz="1700" dirty="0"/>
              <a:t> « l’enseignant […] doit également ajouter à son enseignement une dimension qui relève de la gestion (planification, contrôle, régulation) de l’activité d’écoute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bête à 7 têt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65" r="-28165"/>
          <a:stretch>
            <a:fillRect/>
          </a:stretch>
        </p:blipFill>
        <p:spPr>
          <a:xfrm>
            <a:off x="1175163" y="538827"/>
            <a:ext cx="6647090" cy="398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69401" y="5334000"/>
            <a:ext cx="8784397" cy="914400"/>
          </a:xfrm>
        </p:spPr>
        <p:txBody>
          <a:bodyPr/>
          <a:lstStyle/>
          <a:p>
            <a:pPr algn="ctr"/>
            <a:r>
              <a:rPr lang="fr-FR" sz="3200" dirty="0" smtClean="0"/>
              <a:t>Présentation </a:t>
            </a:r>
            <a:r>
              <a:rPr lang="fr-FR" sz="3200" dirty="0"/>
              <a:t>à retrouver </a:t>
            </a:r>
            <a:r>
              <a:rPr lang="fr-FR" sz="3200" dirty="0" smtClean="0"/>
              <a:t>sur le site Lettres et Langues anciennes de l’académie de Créteil</a:t>
            </a:r>
            <a:br>
              <a:rPr lang="fr-FR" sz="3200" dirty="0" smtClean="0"/>
            </a:br>
            <a:r>
              <a:rPr lang="fr-FR" sz="3200" dirty="0" smtClean="0"/>
              <a:t> </a:t>
            </a:r>
            <a:r>
              <a:rPr lang="fr-FR" sz="3200" dirty="0"/>
              <a:t>http://</a:t>
            </a:r>
            <a:r>
              <a:rPr lang="fr-FR" sz="3200" dirty="0" err="1"/>
              <a:t>lettres.ac-creteil.fr</a:t>
            </a:r>
            <a:r>
              <a:rPr lang="fr-FR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23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33600" y="1727883"/>
            <a:ext cx="6096000" cy="2980311"/>
          </a:xfrm>
        </p:spPr>
        <p:txBody>
          <a:bodyPr/>
          <a:lstStyle/>
          <a:p>
            <a:pPr marL="18288" indent="0">
              <a:buNone/>
            </a:pPr>
            <a:endParaRPr lang="fr-FR" dirty="0" smtClean="0"/>
          </a:p>
          <a:p>
            <a:r>
              <a:rPr lang="fr-FR" sz="2400" dirty="0" smtClean="0"/>
              <a:t>Travailler l’écoute et l’expression orale en 6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en lien avec la lecture et l’écriture</a:t>
            </a:r>
          </a:p>
          <a:p>
            <a:endParaRPr lang="fr-FR" sz="2400" dirty="0" smtClean="0"/>
          </a:p>
          <a:p>
            <a:r>
              <a:rPr lang="fr-FR" sz="2400" dirty="0" smtClean="0"/>
              <a:t>Explorer un enjeu littéraire et de formation personnelle : « Le monstre, aux limites de l’humain »</a:t>
            </a: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549706"/>
            <a:ext cx="7543800" cy="914400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73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Roussel, S., &amp; Tricot, A. (2014). </a:t>
            </a:r>
            <a:r>
              <a:rPr lang="fr-FR" sz="2000" dirty="0">
                <a:hlinkClick r:id="rId2"/>
              </a:rPr>
              <a:t>Le numérique en classe : émancipation ou double peine?</a:t>
            </a:r>
            <a:endParaRPr lang="fr-FR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86000" y="2046940"/>
            <a:ext cx="6035040" cy="2208067"/>
          </a:xfrm>
        </p:spPr>
        <p:txBody>
          <a:bodyPr/>
          <a:lstStyle/>
          <a:p>
            <a:r>
              <a:rPr lang="fr-FR" sz="3200" dirty="0" smtClean="0"/>
              <a:t>Quelle potentialité du numérique, et plus particulièrement des tablettes, pour travailler l’oral ?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Quels points de vigilance ?</a:t>
            </a:r>
            <a:br>
              <a:rPr lang="fr-FR" sz="3200" dirty="0" smtClean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5850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1117" y="5334000"/>
            <a:ext cx="8239567" cy="914400"/>
          </a:xfrm>
        </p:spPr>
        <p:txBody>
          <a:bodyPr/>
          <a:lstStyle/>
          <a:p>
            <a:r>
              <a:rPr lang="fr-FR" sz="4000" dirty="0" smtClean="0"/>
              <a:t>Enregistrer la description d’un monstre à partir d’une image</a:t>
            </a:r>
            <a:endParaRPr lang="fr-FR" sz="4000" dirty="0"/>
          </a:p>
        </p:txBody>
      </p:sp>
      <p:pic>
        <p:nvPicPr>
          <p:cNvPr id="6" name="Espace réservé du contenu 5" descr="IMG_914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538163"/>
            <a:ext cx="6096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711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dirty="0" err="1" smtClean="0">
                <a:hlinkClick r:id="rId2"/>
              </a:rPr>
              <a:t>Éduthèque</a:t>
            </a:r>
            <a:endParaRPr lang="fr-FR" sz="3200" dirty="0"/>
          </a:p>
        </p:txBody>
      </p:sp>
      <p:pic>
        <p:nvPicPr>
          <p:cNvPr id="4" name="Espace réservé du contenu 3" descr="Capture d’écran 2019-03-04 à 17.21.09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20" b="-12620"/>
          <a:stretch>
            <a:fillRect/>
          </a:stretch>
        </p:blipFill>
        <p:spPr>
          <a:xfrm>
            <a:off x="5238676" y="1604838"/>
            <a:ext cx="3143324" cy="2631620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5029199" y="871152"/>
            <a:ext cx="3995271" cy="639762"/>
          </a:xfrm>
        </p:spPr>
        <p:txBody>
          <a:bodyPr/>
          <a:lstStyle/>
          <a:p>
            <a:r>
              <a:rPr lang="fr-FR" sz="2400" dirty="0"/>
              <a:t>Expositions virtuelles </a:t>
            </a:r>
            <a:r>
              <a:rPr lang="fr-FR" sz="2400" dirty="0" err="1" smtClean="0"/>
              <a:t>BnF</a:t>
            </a:r>
            <a:endParaRPr lang="fr-FR" sz="2400" dirty="0" smtClean="0"/>
          </a:p>
          <a:p>
            <a:r>
              <a:rPr lang="fr-FR" sz="2400" dirty="0"/>
              <a:t>« </a:t>
            </a:r>
            <a:r>
              <a:rPr lang="fr-FR" sz="2400" dirty="0">
                <a:hlinkClick r:id="rId4"/>
              </a:rPr>
              <a:t>Bestiaire</a:t>
            </a:r>
            <a:r>
              <a:rPr lang="fr-FR" sz="2400" dirty="0"/>
              <a:t> » et « </a:t>
            </a:r>
            <a:r>
              <a:rPr lang="fr-FR" sz="2400" dirty="0">
                <a:hlinkClick r:id="rId5"/>
              </a:rPr>
              <a:t>La mer</a:t>
            </a:r>
            <a:r>
              <a:rPr lang="fr-FR" sz="2400" dirty="0"/>
              <a:t> »</a:t>
            </a:r>
          </a:p>
          <a:p>
            <a:endParaRPr lang="fr-FR" sz="2800" dirty="0"/>
          </a:p>
        </p:txBody>
      </p:sp>
      <p:pic>
        <p:nvPicPr>
          <p:cNvPr id="5" name="Espace réservé du contenu 3" descr="Capture d’écran 2019-03-04 à 18.41.1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578" r="-39578"/>
          <a:stretch>
            <a:fillRect/>
          </a:stretch>
        </p:blipFill>
        <p:spPr>
          <a:xfrm>
            <a:off x="4014157" y="4437956"/>
            <a:ext cx="5443608" cy="2067643"/>
          </a:xfrm>
          <a:prstGeom prst="rect">
            <a:avLst/>
          </a:prstGeom>
        </p:spPr>
      </p:pic>
      <p:pic>
        <p:nvPicPr>
          <p:cNvPr id="7" name="Image 6" descr="Capture d’écran 2019-03-07 à 13.18.1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95" y="3961263"/>
            <a:ext cx="4210546" cy="2493624"/>
          </a:xfrm>
          <a:prstGeom prst="rect">
            <a:avLst/>
          </a:prstGeom>
        </p:spPr>
      </p:pic>
      <p:pic>
        <p:nvPicPr>
          <p:cNvPr id="12" name="Image 11" descr="Capture d’écran 2019-03-07 à 16.08.2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4" y="1510914"/>
            <a:ext cx="4365174" cy="20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4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7239" y="5782233"/>
            <a:ext cx="8038211" cy="914400"/>
          </a:xfrm>
        </p:spPr>
        <p:txBody>
          <a:bodyPr/>
          <a:lstStyle/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3600" dirty="0" smtClean="0"/>
              <a:t>Écouter </a:t>
            </a:r>
            <a:r>
              <a:rPr lang="fr-FR" sz="3600" dirty="0"/>
              <a:t>l’enregistrement </a:t>
            </a:r>
            <a:r>
              <a:rPr lang="fr-FR" sz="3600" dirty="0" smtClean="0"/>
              <a:t>d’</a:t>
            </a:r>
            <a:r>
              <a:rPr lang="fr-FR" sz="3600" dirty="0" err="1" smtClean="0"/>
              <a:t>un·e</a:t>
            </a:r>
            <a:r>
              <a:rPr lang="fr-FR" sz="3600" dirty="0" smtClean="0"/>
              <a:t> autre élève et dessiner le monstre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2800" dirty="0"/>
          </a:p>
        </p:txBody>
      </p:sp>
      <p:pic>
        <p:nvPicPr>
          <p:cNvPr id="4" name="Espace réservé du contenu 3" descr="IMG_914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4963" y="733073"/>
            <a:ext cx="327355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ce réservé du contenu 6" descr="IMG_9144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411" y="1252190"/>
            <a:ext cx="3581966" cy="248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84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IMG_646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0538" y="461963"/>
            <a:ext cx="6096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7240" y="5549149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Mettre en commun et verbaliser </a:t>
            </a:r>
            <a:r>
              <a:rPr lang="fr-FR" sz="2800" dirty="0" smtClean="0"/>
              <a:t>: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quelles stratégies de description ?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quelles stratégies d’écoute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162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sz="quarter" idx="4294967295"/>
          </p:nvPr>
        </p:nvSpPr>
        <p:spPr>
          <a:xfrm>
            <a:off x="230513" y="807113"/>
            <a:ext cx="4887629" cy="534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fr-FR" sz="2400" dirty="0" smtClean="0"/>
              <a:t>Paroles </a:t>
            </a:r>
            <a:r>
              <a:rPr lang="fr-FR" sz="2400" dirty="0"/>
              <a:t>d'élèves </a:t>
            </a:r>
            <a:r>
              <a:rPr lang="fr-FR" sz="2400" dirty="0" smtClean="0"/>
              <a:t>sur les stratégies de description :</a:t>
            </a:r>
          </a:p>
          <a:p>
            <a:pPr marL="18288" indent="0">
              <a:buNone/>
            </a:pPr>
            <a:endParaRPr lang="fr-FR" sz="1800" dirty="0" smtClean="0"/>
          </a:p>
          <a:p>
            <a:r>
              <a:rPr lang="fr-FR" sz="2000" dirty="0" smtClean="0"/>
              <a:t> </a:t>
            </a:r>
            <a:r>
              <a:rPr lang="fr-FR" sz="2000" dirty="0"/>
              <a:t>« </a:t>
            </a:r>
            <a:r>
              <a:rPr lang="fr-FR" sz="2000" dirty="0" smtClean="0"/>
              <a:t>Il </a:t>
            </a:r>
            <a:r>
              <a:rPr lang="fr-FR" sz="2000" dirty="0"/>
              <a:t>ne m'a pas décrit où il était </a:t>
            </a:r>
            <a:r>
              <a:rPr lang="fr-FR" sz="2000" dirty="0" smtClean="0"/>
              <a:t>»</a:t>
            </a:r>
          </a:p>
          <a:p>
            <a:r>
              <a:rPr lang="fr-FR" sz="2000" dirty="0" smtClean="0"/>
              <a:t>« Il fallait bien préciser : est-ce qu’il a des griffes, des cornes</a:t>
            </a:r>
            <a:r>
              <a:rPr lang="mr-IN" sz="2000" dirty="0" smtClean="0"/>
              <a:t>…</a:t>
            </a:r>
            <a:r>
              <a:rPr lang="fr-FR" sz="2000" dirty="0" smtClean="0"/>
              <a:t>? »</a:t>
            </a:r>
          </a:p>
          <a:p>
            <a:r>
              <a:rPr lang="fr-FR" sz="2000" dirty="0" smtClean="0"/>
              <a:t>« Il faut déjà bien préciser l’ensemble du corps sans les détails »</a:t>
            </a:r>
            <a:endParaRPr lang="fr-FR" sz="2000" dirty="0"/>
          </a:p>
          <a:p>
            <a:r>
              <a:rPr lang="fr-FR" sz="2000" dirty="0" smtClean="0"/>
              <a:t> « Je </a:t>
            </a:r>
            <a:r>
              <a:rPr lang="fr-FR" sz="2000" dirty="0"/>
              <a:t>ne sais pas dessiner c'était </a:t>
            </a:r>
            <a:r>
              <a:rPr lang="fr-FR" sz="2000" dirty="0" smtClean="0"/>
              <a:t>difficile » </a:t>
            </a:r>
          </a:p>
          <a:p>
            <a:r>
              <a:rPr lang="fr-FR" sz="2000" dirty="0" smtClean="0"/>
              <a:t>« Il aurait dû dire qu’il y avait de la couleur »</a:t>
            </a:r>
          </a:p>
          <a:p>
            <a:r>
              <a:rPr lang="fr-FR" sz="2000" dirty="0" smtClean="0"/>
              <a:t> </a:t>
            </a:r>
            <a:r>
              <a:rPr lang="fr-FR" sz="2000" dirty="0"/>
              <a:t>« Il faut donner des détails </a:t>
            </a:r>
            <a:r>
              <a:rPr lang="fr-FR" sz="2000" dirty="0" smtClean="0"/>
              <a:t>»</a:t>
            </a:r>
          </a:p>
          <a:p>
            <a:pPr marL="18288" indent="0">
              <a:buNone/>
            </a:pPr>
            <a:endParaRPr lang="fr-FR" sz="2000" dirty="0" smtClean="0"/>
          </a:p>
          <a:p>
            <a:pPr marL="18288" indent="0">
              <a:buNone/>
            </a:pPr>
            <a:endParaRPr lang="fr-FR" sz="2000" dirty="0" smtClean="0"/>
          </a:p>
        </p:txBody>
      </p:sp>
      <p:pic>
        <p:nvPicPr>
          <p:cNvPr id="10" name="Image 9" descr="IMG_64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42" y="732162"/>
            <a:ext cx="2666002" cy="1689037"/>
          </a:xfrm>
          <a:prstGeom prst="rect">
            <a:avLst/>
          </a:prstGeom>
        </p:spPr>
      </p:pic>
      <p:pic>
        <p:nvPicPr>
          <p:cNvPr id="11" name="Image 10" descr="IMG_646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548" y="732162"/>
            <a:ext cx="946716" cy="1487780"/>
          </a:xfrm>
          <a:prstGeom prst="rect">
            <a:avLst/>
          </a:prstGeom>
        </p:spPr>
      </p:pic>
      <p:pic>
        <p:nvPicPr>
          <p:cNvPr id="14" name="Image 13" descr="IMG_646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622" y="3707928"/>
            <a:ext cx="3306642" cy="21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54260" y="344561"/>
            <a:ext cx="3431804" cy="58615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FR" sz="2400" dirty="0"/>
              <a:t>Paroles d'élèves sur les stratégies </a:t>
            </a:r>
            <a:r>
              <a:rPr lang="fr-FR" sz="2400" dirty="0" smtClean="0"/>
              <a:t>d’écoute:</a:t>
            </a:r>
            <a:endParaRPr lang="fr-FR" sz="2400" dirty="0"/>
          </a:p>
          <a:p>
            <a:endParaRPr lang="fr-FR" dirty="0" smtClean="0"/>
          </a:p>
          <a:p>
            <a:r>
              <a:rPr lang="fr-FR" dirty="0" smtClean="0"/>
              <a:t>« </a:t>
            </a:r>
            <a:r>
              <a:rPr lang="fr-FR" dirty="0"/>
              <a:t>C'est bien d'écouter tout une première fois pour se rendre compte et ensuite de réécouter pour les détails »</a:t>
            </a:r>
          </a:p>
          <a:p>
            <a:r>
              <a:rPr lang="fr-FR" dirty="0"/>
              <a:t>« À chaque chose qu’il disait, je mettais pause »</a:t>
            </a:r>
          </a:p>
          <a:p>
            <a:r>
              <a:rPr lang="fr-FR" dirty="0"/>
              <a:t>« Moi j’ai écouté plusieurs fois »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IMG_645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61047" y="1244817"/>
            <a:ext cx="2033035" cy="2218209"/>
          </a:xfrm>
          <a:prstGeom prst="rect">
            <a:avLst/>
          </a:prstGeom>
        </p:spPr>
      </p:pic>
      <p:pic>
        <p:nvPicPr>
          <p:cNvPr id="7" name="Image 6" descr="IMG_647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464" y="1549086"/>
            <a:ext cx="1796477" cy="14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Élémentaire.thmx</Template>
  <TotalTime>892</TotalTime>
  <Words>325</Words>
  <Application>Microsoft Macintosh PowerPoint</Application>
  <PresentationFormat>Présentation à l'écran (4:3)</PresentationFormat>
  <Paragraphs>64</Paragraphs>
  <Slides>13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Élémentaire</vt:lpstr>
      <vt:lpstr>Décris-moi un monstre ! </vt:lpstr>
      <vt:lpstr>Objectifs</vt:lpstr>
      <vt:lpstr>Quelle potentialité du numérique, et plus particulièrement des tablettes, pour travailler l’oral ?  Quels points de vigilance ? </vt:lpstr>
      <vt:lpstr>Enregistrer la description d’un monstre à partir d’une image</vt:lpstr>
      <vt:lpstr>Présentation PowerPoint</vt:lpstr>
      <vt:lpstr> Écouter l’enregistrement d’un·e autre élève et dessiner le monstre  </vt:lpstr>
      <vt:lpstr>   Mettre en commun et verbaliser :  - quelles stratégies de description ?  - quelles stratégies d’écoute ?</vt:lpstr>
      <vt:lpstr>Présentation PowerPoint</vt:lpstr>
      <vt:lpstr>Présentation PowerPoint</vt:lpstr>
      <vt:lpstr>D’autres activités liées à l’oral en réception et en production durant cette séquence</vt:lpstr>
      <vt:lpstr>Présentation PowerPoint</vt:lpstr>
      <vt:lpstr>Présentation PowerPoint</vt:lpstr>
      <vt:lpstr>Présentation à retrouver sur le site Lettres et Langues anciennes de l’académie de Créteil  http://lettres.ac-creteil.fr/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Décris-moi un monstre ! </dc:title>
  <dc:creator>Sarah Pépin-Villar</dc:creator>
  <cp:lastModifiedBy>Sarah Pépin-Villar</cp:lastModifiedBy>
  <cp:revision>55</cp:revision>
  <cp:lastPrinted>2019-03-12T10:26:48Z</cp:lastPrinted>
  <dcterms:created xsi:type="dcterms:W3CDTF">2019-03-04T14:51:03Z</dcterms:created>
  <dcterms:modified xsi:type="dcterms:W3CDTF">2019-03-17T11:03:35Z</dcterms:modified>
</cp:coreProperties>
</file>